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41"/>
  </p:notesMasterIdLst>
  <p:sldIdLst>
    <p:sldId id="256" r:id="rId2"/>
    <p:sldId id="257" r:id="rId3"/>
    <p:sldId id="298" r:id="rId4"/>
    <p:sldId id="311" r:id="rId5"/>
    <p:sldId id="314" r:id="rId6"/>
    <p:sldId id="431" r:id="rId7"/>
    <p:sldId id="301" r:id="rId8"/>
    <p:sldId id="315" r:id="rId9"/>
    <p:sldId id="316" r:id="rId10"/>
    <p:sldId id="429" r:id="rId11"/>
    <p:sldId id="317" r:id="rId12"/>
    <p:sldId id="318" r:id="rId13"/>
    <p:sldId id="319" r:id="rId14"/>
    <p:sldId id="432" r:id="rId15"/>
    <p:sldId id="320" r:id="rId16"/>
    <p:sldId id="321" r:id="rId17"/>
    <p:sldId id="323" r:id="rId18"/>
    <p:sldId id="324" r:id="rId19"/>
    <p:sldId id="326" r:id="rId20"/>
    <p:sldId id="325" r:id="rId21"/>
    <p:sldId id="433" r:id="rId22"/>
    <p:sldId id="328" r:id="rId23"/>
    <p:sldId id="329" r:id="rId24"/>
    <p:sldId id="330" r:id="rId25"/>
    <p:sldId id="438" r:id="rId26"/>
    <p:sldId id="331" r:id="rId27"/>
    <p:sldId id="419" r:id="rId28"/>
    <p:sldId id="420" r:id="rId29"/>
    <p:sldId id="421" r:id="rId30"/>
    <p:sldId id="422" r:id="rId31"/>
    <p:sldId id="423" r:id="rId32"/>
    <p:sldId id="424" r:id="rId33"/>
    <p:sldId id="425" r:id="rId34"/>
    <p:sldId id="430" r:id="rId35"/>
    <p:sldId id="434" r:id="rId36"/>
    <p:sldId id="435" r:id="rId37"/>
    <p:sldId id="436" r:id="rId38"/>
    <p:sldId id="437" r:id="rId39"/>
    <p:sldId id="26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. Suhartono, S.Si. M.Sc" initials="DSSM" lastIdx="18" clrIdx="0">
    <p:extLst>
      <p:ext uri="{19B8F6BF-5375-455C-9EA6-DF929625EA0E}">
        <p15:presenceInfo xmlns:p15="http://schemas.microsoft.com/office/powerpoint/2012/main" userId="Dr. Suhartono, S.Si. M.Sc" providerId="None"/>
      </p:ext>
    </p:extLst>
  </p:cmAuthor>
  <p:cmAuthor id="2" name="340141201@staff.integra.its.ac.id" initials="3" lastIdx="2" clrIdx="1">
    <p:extLst>
      <p:ext uri="{19B8F6BF-5375-455C-9EA6-DF929625EA0E}">
        <p15:presenceInfo xmlns:p15="http://schemas.microsoft.com/office/powerpoint/2012/main" userId="S::340141201@staff.integra.its.ac.id::99a1003c-ab9d-49ba-a83f-5b24df4a10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5E0E66"/>
    <a:srgbClr val="C22327"/>
    <a:srgbClr val="25C326"/>
    <a:srgbClr val="C22425"/>
    <a:srgbClr val="F5AA2D"/>
    <a:srgbClr val="FFC411"/>
    <a:srgbClr val="013880"/>
    <a:srgbClr val="212F40"/>
    <a:srgbClr val="FFBD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50"/>
  </p:normalViewPr>
  <p:slideViewPr>
    <p:cSldViewPr snapToGrid="0">
      <p:cViewPr varScale="1">
        <p:scale>
          <a:sx n="73" d="100"/>
          <a:sy n="73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62E89-83A5-ED48-A86D-E2B4FD64900A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6401F-7FD9-2E42-B6B3-AC078FC19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32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16/10/2023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5414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16/10/2023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8811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16/10/2023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6956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13DF62-42C2-4AD6-B410-DE10678E6A67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83A32B-226C-47F7-819E-6C4E010EAC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930" y="6516913"/>
            <a:ext cx="7514141" cy="2743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BF59C-219B-480C-9792-6C4024394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4838" y="4649053"/>
            <a:ext cx="10977562" cy="9167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latin typeface="Raleway ExtraBold" pitchFamily="2" charset="0"/>
              </a:defRPr>
            </a:lvl1pPr>
          </a:lstStyle>
          <a:p>
            <a:pPr lvl="0"/>
            <a:r>
              <a:rPr lang="en-US"/>
              <a:t>SELAMAT DATANG</a:t>
            </a:r>
            <a:endParaRPr lang="id-ID"/>
          </a:p>
        </p:txBody>
      </p:sp>
      <p:pic>
        <p:nvPicPr>
          <p:cNvPr id="4" name="Picture 3" descr="A picture containing plate&#10;&#10;Description automatically generated">
            <a:extLst>
              <a:ext uri="{FF2B5EF4-FFF2-40B4-BE49-F238E27FC236}">
                <a16:creationId xmlns:a16="http://schemas.microsoft.com/office/drawing/2014/main" id="{9ECF272B-410A-B741-8766-79D5B33763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139" y="851127"/>
            <a:ext cx="3362960" cy="336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68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83FE01A-C16D-4304-BBF8-91AC23E2AB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4757" y="1257300"/>
            <a:ext cx="4813993" cy="461803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Gambar/</a:t>
            </a:r>
            <a:r>
              <a:rPr lang="en-US" err="1"/>
              <a:t>Foto</a:t>
            </a:r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6ACC91-B1A9-4CAC-9153-FF53B805C353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7F6413B-756A-4D9A-ADF9-6BF04A13A4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3DE4872E-54F1-40DE-B75B-2271A2086E84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 SemiBold" panose="020B0703030101060003" pitchFamily="34" charset="0"/>
              </a:rPr>
              <a:t>www.its.ac.id/informatika</a:t>
            </a:r>
            <a:endParaRPr lang="id-ID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86729E-43AE-4D1D-BDAD-62CCA61A9B5E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A3D372-B362-4ED7-B017-939AD0992E6B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3883A5-FFBF-474F-B2DF-2FF25162B61F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4" name="TextBox 2">
            <a:extLst>
              <a:ext uri="{FF2B5EF4-FFF2-40B4-BE49-F238E27FC236}">
                <a16:creationId xmlns:a16="http://schemas.microsoft.com/office/drawing/2014/main" id="{4DE48A80-06D7-42A8-A378-36CE964F4407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Myriad Pro" panose="020B0503030403020204" pitchFamily="34" charset="0"/>
              </a:rPr>
              <a:t>Departemen Teknik Informatika, INSTITUT TEKNOLOGI SEPULUH NOPEMBER</a:t>
            </a:r>
            <a:endParaRPr lang="id-ID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34E3E9-69A6-4EA3-9233-64F614A013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BAFBC8D6-43AE-4A53-98E4-C58720AC5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8677" y="1566263"/>
            <a:ext cx="6298566" cy="1925801"/>
          </a:xfrm>
        </p:spPr>
        <p:txBody>
          <a:bodyPr>
            <a:noAutofit/>
          </a:bodyPr>
          <a:lstStyle>
            <a:lvl1pPr>
              <a:defRPr sz="7200">
                <a:latin typeface="Raleway ExtraBold" pitchFamily="2" charset="0"/>
              </a:defRPr>
            </a:lvl1pPr>
          </a:lstStyle>
          <a:p>
            <a:r>
              <a:rPr lang="en-US"/>
              <a:t>JUDUL PRESENTASI</a:t>
            </a:r>
            <a:endParaRPr lang="id-ID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5EB8913-A408-44C6-BFC1-E30D26A4EE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7984" y="4950373"/>
            <a:ext cx="6298566" cy="502671"/>
          </a:xfrm>
        </p:spPr>
        <p:txBody>
          <a:bodyPr anchor="b">
            <a:noAutofit/>
          </a:bodyPr>
          <a:lstStyle>
            <a:lvl1pPr marL="0" indent="0">
              <a:buNone/>
              <a:defRPr sz="2800">
                <a:latin typeface="Raleway ExtraBold" pitchFamily="2" charset="0"/>
              </a:defRPr>
            </a:lvl1pPr>
          </a:lstStyle>
          <a:p>
            <a:pPr lvl="0"/>
            <a:r>
              <a:rPr lang="en-US"/>
              <a:t>Mata Kuliah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0AC4B1E-AE62-4B19-A3F6-4336FFE0B0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67984" y="5453044"/>
            <a:ext cx="6298566" cy="422293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latin typeface="Raleway" panose="020B05030301010600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Nama Dosen</a:t>
            </a:r>
            <a:endParaRPr lang="id-ID"/>
          </a:p>
        </p:txBody>
      </p:sp>
      <p:pic>
        <p:nvPicPr>
          <p:cNvPr id="5" name="Picture 4" descr="A picture containing plate&#10;&#10;Description automatically generated">
            <a:extLst>
              <a:ext uri="{FF2B5EF4-FFF2-40B4-BE49-F238E27FC236}">
                <a16:creationId xmlns:a16="http://schemas.microsoft.com/office/drawing/2014/main" id="{67DB4BB1-1433-FD43-A5FA-705BCEB7F1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BBF557-8A34-8848-B089-43AB7ACF01F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0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5" grpId="0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FBC8CD-5786-4200-A2F1-6647A74E3DD9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60A0DAF7-09A3-4E40-B784-CF8B92B2C3F3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 SemiBold" panose="020B0703030101060003" pitchFamily="34" charset="0"/>
              </a:rPr>
              <a:t>www.its.ac.id/informatika</a:t>
            </a:r>
            <a:endParaRPr lang="id-ID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7A59D1-051B-4DEE-8C9B-99CD8BC843EC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6ACA709-66E1-442C-A08C-F47871E5A9E1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676015-818A-413F-AC3A-1570D7595163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3A59C25F-E193-4077-99C0-7259407947CE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Myriad Pro" panose="020B0503030403020204" pitchFamily="34" charset="0"/>
              </a:rPr>
              <a:t>Departemen Teknik Informatika, INSTITUT TEKNOLOGI SEPULUH NOPEMBER</a:t>
            </a:r>
            <a:endParaRPr lang="id-ID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926642-18A1-4798-99E2-BA4A39C5A1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7703" y="3226077"/>
            <a:ext cx="3699335" cy="135080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419926F-09FA-4C6E-AF0D-4D9433F9858B}"/>
              </a:ext>
            </a:extLst>
          </p:cNvPr>
          <p:cNvSpPr/>
          <p:nvPr userDrawn="1"/>
        </p:nvSpPr>
        <p:spPr>
          <a:xfrm>
            <a:off x="0" y="2323334"/>
            <a:ext cx="343481" cy="965965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4">
            <a:extLst>
              <a:ext uri="{FF2B5EF4-FFF2-40B4-BE49-F238E27FC236}">
                <a16:creationId xmlns:a16="http://schemas.microsoft.com/office/drawing/2014/main" id="{1744C98C-F545-4365-B7DE-F7B87D1496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928" y="2193448"/>
            <a:ext cx="3951427" cy="1235552"/>
          </a:xfrm>
          <a:noFill/>
        </p:spPr>
        <p:txBody>
          <a:bodyPr vert="horz" lIns="91440" tIns="45720" rIns="91440" bIns="45720" rtlCol="0" anchor="b">
            <a:noAutofit/>
          </a:bodyPr>
          <a:lstStyle>
            <a:lvl1pPr>
              <a:defRPr lang="id-ID" sz="4000" b="1" baseline="0" dirty="0">
                <a:solidFill>
                  <a:srgbClr val="002060"/>
                </a:solidFill>
                <a:latin typeface="Raleway ExtraBold" pitchFamily="2" charset="0"/>
                <a:cs typeface="Myriad Arabic" panose="01010101010101010101" pitchFamily="50" charset="-78"/>
              </a:defRPr>
            </a:lvl1pPr>
          </a:lstStyle>
          <a:p>
            <a:pPr marL="0" lvl="0"/>
            <a:r>
              <a:rPr lang="en-US"/>
              <a:t>JUDUL</a:t>
            </a:r>
            <a:br>
              <a:rPr lang="en-US"/>
            </a:br>
            <a:r>
              <a:rPr lang="en-US"/>
              <a:t>HALAMAN</a:t>
            </a:r>
            <a:endParaRPr lang="id-ID"/>
          </a:p>
        </p:txBody>
      </p:sp>
      <p:sp>
        <p:nvSpPr>
          <p:cNvPr id="25" name="Content Placeholder 25">
            <a:extLst>
              <a:ext uri="{FF2B5EF4-FFF2-40B4-BE49-F238E27FC236}">
                <a16:creationId xmlns:a16="http://schemas.microsoft.com/office/drawing/2014/main" id="{C7AC78EC-71FC-4A1B-B53D-E3AE8BDBD94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27418" y="273603"/>
            <a:ext cx="7224654" cy="5901772"/>
          </a:xfrm>
        </p:spPr>
        <p:txBody>
          <a:bodyPr/>
          <a:lstStyle>
            <a:lvl1pPr>
              <a:defRPr>
                <a:latin typeface="Raleway" panose="020B0503030101060003" pitchFamily="34" charset="0"/>
              </a:defRPr>
            </a:lvl1pPr>
            <a:lvl2pPr>
              <a:defRPr>
                <a:latin typeface="Raleway" panose="020B0503030101060003" pitchFamily="34" charset="0"/>
              </a:defRPr>
            </a:lvl2pPr>
            <a:lvl3pPr>
              <a:defRPr>
                <a:latin typeface="Raleway" panose="020B0503030101060003" pitchFamily="34" charset="0"/>
              </a:defRPr>
            </a:lvl3pPr>
            <a:lvl4pPr>
              <a:defRPr>
                <a:latin typeface="Raleway" panose="020B0503030101060003" pitchFamily="34" charset="0"/>
              </a:defRPr>
            </a:lvl4pPr>
            <a:lvl5pPr>
              <a:defRPr>
                <a:latin typeface="Raleway" panose="020B0503030101060003" pitchFamily="34" charset="0"/>
              </a:defRPr>
            </a:lvl5pPr>
          </a:lstStyle>
          <a:p>
            <a:pPr lvl="0"/>
            <a:r>
              <a:rPr lang="en-US" err="1"/>
              <a:t>Konten</a:t>
            </a:r>
            <a:r>
              <a:rPr lang="en-US"/>
              <a:t> level 1</a:t>
            </a:r>
          </a:p>
          <a:p>
            <a:pPr lvl="1"/>
            <a:r>
              <a:rPr lang="en-US" err="1"/>
              <a:t>Konten</a:t>
            </a:r>
            <a:r>
              <a:rPr lang="en-US"/>
              <a:t> level 2</a:t>
            </a:r>
          </a:p>
          <a:p>
            <a:pPr lvl="2"/>
            <a:r>
              <a:rPr lang="en-US" err="1"/>
              <a:t>Konten</a:t>
            </a:r>
            <a:r>
              <a:rPr lang="en-US"/>
              <a:t> level 3</a:t>
            </a:r>
          </a:p>
          <a:p>
            <a:pPr lvl="3"/>
            <a:r>
              <a:rPr lang="en-US" err="1"/>
              <a:t>Konten</a:t>
            </a:r>
            <a:r>
              <a:rPr lang="en-US"/>
              <a:t> level 4</a:t>
            </a:r>
          </a:p>
          <a:p>
            <a:pPr lvl="4"/>
            <a:r>
              <a:rPr lang="en-US" err="1"/>
              <a:t>Konten</a:t>
            </a:r>
            <a:r>
              <a:rPr lang="en-US"/>
              <a:t> level 5</a:t>
            </a:r>
            <a:endParaRPr lang="id-ID"/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D137C646-CE52-3348-924B-75F64F8DA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pic>
        <p:nvPicPr>
          <p:cNvPr id="21" name="Picture 20" descr="A picture containing plate&#10;&#10;Description automatically generated">
            <a:extLst>
              <a:ext uri="{FF2B5EF4-FFF2-40B4-BE49-F238E27FC236}">
                <a16:creationId xmlns:a16="http://schemas.microsoft.com/office/drawing/2014/main" id="{0B73139B-D1BA-954F-9DD6-B5B5052FE0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1E63709-491B-DD4D-B889-7F993C34E16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0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600A96-FA4E-4D30-8FBE-90C251ADF286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7B8EC49-CEC1-4253-A789-503481FE5E83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 SemiBold" panose="020B0703030101060003" pitchFamily="34" charset="0"/>
              </a:rPr>
              <a:t>www.its.ac.id/informatika</a:t>
            </a:r>
            <a:endParaRPr lang="id-ID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B37D76-22ED-4168-A7B0-A5BB4A2CBE2C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1C9FC8-8498-49D6-B3FA-72F3D589D6FF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3A0278F-B028-45A4-9A1E-C10DF7135B92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DFDBC0FF-0356-472A-988C-C51707B739E0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Myriad Pro" panose="020B0503030403020204" pitchFamily="34" charset="0"/>
              </a:rPr>
              <a:t>Departemen Teknik Informatika, INSTITUT TEKNOLOGI SEPULUH NOPEMBER</a:t>
            </a:r>
            <a:endParaRPr lang="id-ID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8F4950-D4BA-4195-9E87-F2E2D85F7D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F521131-A440-4CC3-9DA3-FC83AEDA7AD2}"/>
              </a:ext>
            </a:extLst>
          </p:cNvPr>
          <p:cNvSpPr/>
          <p:nvPr userDrawn="1"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4">
            <a:extLst>
              <a:ext uri="{FF2B5EF4-FFF2-40B4-BE49-F238E27FC236}">
                <a16:creationId xmlns:a16="http://schemas.microsoft.com/office/drawing/2014/main" id="{72F278A6-78AC-421A-94F2-AA40D46AF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928" y="1262435"/>
            <a:ext cx="11578802" cy="796948"/>
          </a:xfrm>
          <a:noFill/>
        </p:spPr>
        <p:txBody>
          <a:bodyPr vert="horz" lIns="91440" tIns="45720" rIns="91440" bIns="45720" rtlCol="0" anchor="b">
            <a:noAutofit/>
          </a:bodyPr>
          <a:lstStyle>
            <a:lvl1pPr>
              <a:defRPr lang="id-ID" b="1" baseline="0" dirty="0">
                <a:solidFill>
                  <a:srgbClr val="002060"/>
                </a:solidFill>
                <a:latin typeface="Raleway ExtraBold" pitchFamily="2" charset="0"/>
                <a:cs typeface="Myriad Arabic" panose="01010101010101010101" pitchFamily="50" charset="-78"/>
              </a:defRPr>
            </a:lvl1pPr>
          </a:lstStyle>
          <a:p>
            <a:pPr marL="0" lvl="0"/>
            <a:r>
              <a:rPr lang="en-US"/>
              <a:t>JUDUL HALAMAN</a:t>
            </a:r>
            <a:endParaRPr lang="id-ID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704D2C1-6B1B-4A23-B687-144684060B5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39725" y="2238375"/>
            <a:ext cx="11579005" cy="3937000"/>
          </a:xfrm>
        </p:spPr>
        <p:txBody>
          <a:bodyPr/>
          <a:lstStyle>
            <a:lvl1pPr>
              <a:defRPr>
                <a:latin typeface="Raleway" panose="020B0503030101060003" pitchFamily="34" charset="0"/>
              </a:defRPr>
            </a:lvl1pPr>
            <a:lvl2pPr>
              <a:defRPr>
                <a:latin typeface="Raleway" panose="020B0503030101060003" pitchFamily="34" charset="0"/>
              </a:defRPr>
            </a:lvl2pPr>
            <a:lvl3pPr>
              <a:defRPr>
                <a:latin typeface="Raleway" panose="020B0503030101060003" pitchFamily="34" charset="0"/>
              </a:defRPr>
            </a:lvl3pPr>
            <a:lvl4pPr>
              <a:defRPr>
                <a:latin typeface="Raleway" panose="020B0503030101060003" pitchFamily="34" charset="0"/>
              </a:defRPr>
            </a:lvl4pPr>
            <a:lvl5pPr>
              <a:defRPr>
                <a:latin typeface="Raleway" panose="020B0503030101060003" pitchFamily="34" charset="0"/>
              </a:defRPr>
            </a:lvl5pPr>
          </a:lstStyle>
          <a:p>
            <a:pPr lvl="0"/>
            <a:r>
              <a:rPr lang="en-US" err="1"/>
              <a:t>Konten</a:t>
            </a:r>
            <a:r>
              <a:rPr lang="en-US"/>
              <a:t> level 1</a:t>
            </a:r>
          </a:p>
          <a:p>
            <a:pPr lvl="1"/>
            <a:r>
              <a:rPr lang="en-US" err="1"/>
              <a:t>Konten</a:t>
            </a:r>
            <a:r>
              <a:rPr lang="en-US"/>
              <a:t> level 2</a:t>
            </a:r>
          </a:p>
          <a:p>
            <a:pPr lvl="2"/>
            <a:r>
              <a:rPr lang="en-US" err="1"/>
              <a:t>Konten</a:t>
            </a:r>
            <a:r>
              <a:rPr lang="en-US"/>
              <a:t> level 3</a:t>
            </a:r>
          </a:p>
          <a:p>
            <a:pPr lvl="3"/>
            <a:r>
              <a:rPr lang="en-US" err="1"/>
              <a:t>Konten</a:t>
            </a:r>
            <a:r>
              <a:rPr lang="en-US"/>
              <a:t> level 4</a:t>
            </a:r>
          </a:p>
          <a:p>
            <a:pPr lvl="4"/>
            <a:r>
              <a:rPr lang="en-US" err="1"/>
              <a:t>Konten</a:t>
            </a:r>
            <a:r>
              <a:rPr lang="en-US"/>
              <a:t> level 5</a:t>
            </a:r>
            <a:endParaRPr lang="id-ID"/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D85FFCFC-F014-CA4E-8A85-8F195167F3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pic>
        <p:nvPicPr>
          <p:cNvPr id="21" name="Picture 20" descr="A picture containing plate&#10;&#10;Description automatically generated">
            <a:extLst>
              <a:ext uri="{FF2B5EF4-FFF2-40B4-BE49-F238E27FC236}">
                <a16:creationId xmlns:a16="http://schemas.microsoft.com/office/drawing/2014/main" id="{4F219B24-AFA1-3C4D-9EFA-710E46C455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246678-AD75-B54D-BA22-69EE1107C5C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7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grass, track, light, lit&#10;&#10;Description automatically generated">
            <a:extLst>
              <a:ext uri="{FF2B5EF4-FFF2-40B4-BE49-F238E27FC236}">
                <a16:creationId xmlns:a16="http://schemas.microsoft.com/office/drawing/2014/main" id="{FB3DC51D-B9E1-474D-ABE6-7C809DCB8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98952"/>
            <a:ext cx="12192000" cy="522927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4562939-D568-438F-9A69-173ACCFD91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930" y="6487389"/>
            <a:ext cx="7514141" cy="2743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E7052FC-4AE2-4999-B723-18750F3E49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6" name="Title 24">
            <a:extLst>
              <a:ext uri="{FF2B5EF4-FFF2-40B4-BE49-F238E27FC236}">
                <a16:creationId xmlns:a16="http://schemas.microsoft.com/office/drawing/2014/main" id="{55DA8480-5D0C-43F6-A272-A194DAA40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9011" y="5075952"/>
            <a:ext cx="6313977" cy="937266"/>
          </a:xfrm>
          <a:solidFill>
            <a:srgbClr val="F5AA2D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id-ID" sz="3600" b="1" baseline="0" dirty="0">
                <a:solidFill>
                  <a:srgbClr val="002060"/>
                </a:solidFill>
                <a:latin typeface="Raleway ExtraBold" pitchFamily="2" charset="0"/>
                <a:cs typeface="Myriad Arabic" panose="01010101010101010101" pitchFamily="50" charset="-78"/>
              </a:defRPr>
            </a:lvl1pPr>
          </a:lstStyle>
          <a:p>
            <a:pPr marL="0" lvl="0" algn="ctr"/>
            <a:r>
              <a:rPr lang="en-US"/>
              <a:t>- TERIMA KASIH -</a:t>
            </a:r>
            <a:endParaRPr lang="id-ID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36257542-48D7-274A-9F91-C944EEC243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pic>
        <p:nvPicPr>
          <p:cNvPr id="14" name="Picture 13" descr="A picture containing plate&#10;&#10;Description automatically generated">
            <a:extLst>
              <a:ext uri="{FF2B5EF4-FFF2-40B4-BE49-F238E27FC236}">
                <a16:creationId xmlns:a16="http://schemas.microsoft.com/office/drawing/2014/main" id="{E79DBA76-9E10-DE45-B7EB-88C6B5EB03B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C2A4B1A-8D79-C54D-ADB2-41E3C9AD72B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0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4D8C0-14DA-438F-AD8A-1FB3E00D61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47750"/>
            <a:ext cx="12192000" cy="538315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Gambar/</a:t>
            </a:r>
            <a:r>
              <a:rPr lang="en-US" err="1"/>
              <a:t>Foto</a:t>
            </a:r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E97165-C076-471D-9B90-249A341D64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2DDCAA-521A-4B07-BDF0-1B6556DDA9A0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BA97899-7B96-49E8-8B4A-3E676448073E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 SemiBold" panose="020B0703030101060003" pitchFamily="34" charset="0"/>
              </a:rPr>
              <a:t>www.its.ac.id/informatika</a:t>
            </a:r>
            <a:endParaRPr lang="id-ID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5D3845-4B04-485C-B64A-5085EC54322E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C382E03-D424-48ED-AC00-9D48009F5899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096AF0-314D-49EC-B4BE-4B8D59FD6501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6" name="TextBox 2">
            <a:extLst>
              <a:ext uri="{FF2B5EF4-FFF2-40B4-BE49-F238E27FC236}">
                <a16:creationId xmlns:a16="http://schemas.microsoft.com/office/drawing/2014/main" id="{BFB58B8E-6567-415A-B0A6-2A096D428D91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Myriad Pro" panose="020B0503030403020204" pitchFamily="34" charset="0"/>
              </a:rPr>
              <a:t>Departemen Teknik Informatika, INSTITUT TEKNOLOGI SEPULUH NOPEMBER</a:t>
            </a:r>
            <a:endParaRPr lang="id-ID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26" name="Title 24">
            <a:extLst>
              <a:ext uri="{FF2B5EF4-FFF2-40B4-BE49-F238E27FC236}">
                <a16:creationId xmlns:a16="http://schemas.microsoft.com/office/drawing/2014/main" id="{55DA8480-5D0C-43F6-A272-A194DAA40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1435" y="4017702"/>
            <a:ext cx="9215474" cy="1207785"/>
          </a:xfrm>
          <a:solidFill>
            <a:srgbClr val="F5AA2D"/>
          </a:solidFill>
        </p:spPr>
        <p:txBody>
          <a:bodyPr vert="horz" lIns="91440" tIns="45720" rIns="91440" bIns="45720" rtlCol="0" anchor="b">
            <a:normAutofit/>
          </a:bodyPr>
          <a:lstStyle>
            <a:lvl1pPr>
              <a:defRPr lang="id-ID" sz="7200" b="1" dirty="0">
                <a:solidFill>
                  <a:srgbClr val="002060"/>
                </a:solidFill>
                <a:latin typeface="Raleway ExtraBold" pitchFamily="2" charset="0"/>
                <a:cs typeface="Myriad Arabic" panose="01010101010101010101" pitchFamily="50" charset="-78"/>
              </a:defRPr>
            </a:lvl1pPr>
          </a:lstStyle>
          <a:p>
            <a:pPr marL="0" lvl="0" algn="ctr"/>
            <a:r>
              <a:rPr lang="en-US"/>
              <a:t>JUDUL PRESENTASI</a:t>
            </a:r>
            <a:endParaRPr lang="id-ID"/>
          </a:p>
        </p:txBody>
      </p:sp>
      <p:sp>
        <p:nvSpPr>
          <p:cNvPr id="27" name="Text Placeholder 32">
            <a:extLst>
              <a:ext uri="{FF2B5EF4-FFF2-40B4-BE49-F238E27FC236}">
                <a16:creationId xmlns:a16="http://schemas.microsoft.com/office/drawing/2014/main" id="{2586B868-D2C7-4AE1-BEED-AB4E63B70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46717" y="5425696"/>
            <a:ext cx="6298566" cy="502671"/>
          </a:xfrm>
        </p:spPr>
        <p:txBody>
          <a:bodyPr anchor="b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Raleway ExtraBold" pitchFamily="2" charset="0"/>
              </a:defRPr>
            </a:lvl1pPr>
          </a:lstStyle>
          <a:p>
            <a:pPr lvl="0"/>
            <a:r>
              <a:rPr lang="en-US"/>
              <a:t>Mata Kuliah</a:t>
            </a:r>
          </a:p>
        </p:txBody>
      </p:sp>
      <p:sp>
        <p:nvSpPr>
          <p:cNvPr id="30" name="Text Placeholder 32">
            <a:extLst>
              <a:ext uri="{FF2B5EF4-FFF2-40B4-BE49-F238E27FC236}">
                <a16:creationId xmlns:a16="http://schemas.microsoft.com/office/drawing/2014/main" id="{61AE3649-90B8-4B35-8C53-152DF188A3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46717" y="5865303"/>
            <a:ext cx="6298566" cy="42611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pPr lvl="0"/>
            <a:r>
              <a:rPr lang="en-US"/>
              <a:t>Nama Dosen</a:t>
            </a:r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05D79180-B425-8946-BBE7-F6D7C6421F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pic>
        <p:nvPicPr>
          <p:cNvPr id="22" name="Picture 21" descr="A picture containing plate&#10;&#10;Description automatically generated">
            <a:extLst>
              <a:ext uri="{FF2B5EF4-FFF2-40B4-BE49-F238E27FC236}">
                <a16:creationId xmlns:a16="http://schemas.microsoft.com/office/drawing/2014/main" id="{6588B406-C3F3-5243-AFB6-E286918488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560BAB-EBAD-1E45-929B-CA3A5C5AF5A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4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A4087B9-EE8C-4C93-87BF-5774A660B2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97550" y="0"/>
            <a:ext cx="5880468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Gambar/</a:t>
            </a:r>
            <a:r>
              <a:rPr lang="en-US" err="1"/>
              <a:t>Foto</a:t>
            </a:r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7EB2A-34B9-4B38-8CE6-56F6912ACA77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D9B877EF-E45D-46C1-A912-F477A2BE22D1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 SemiBold" panose="020B0703030101060003" pitchFamily="34" charset="0"/>
              </a:rPr>
              <a:t>www.its.ac.id/informatika</a:t>
            </a:r>
            <a:endParaRPr lang="id-ID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FC10E8-2F8E-4A96-B4C0-024EB3DBB918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F9F45BB-E4B3-4809-99B8-E8D32A05F863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333CA3C-7C69-437F-81DF-E6269C0F76E4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ED0FC1F-71B8-4C4F-87DA-5775FE41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7703" y="3050945"/>
            <a:ext cx="3699335" cy="1350807"/>
          </a:xfrm>
          <a:prstGeom prst="rect">
            <a:avLst/>
          </a:prstGeom>
        </p:spPr>
      </p:pic>
      <p:sp>
        <p:nvSpPr>
          <p:cNvPr id="18" name="TextBox 2">
            <a:extLst>
              <a:ext uri="{FF2B5EF4-FFF2-40B4-BE49-F238E27FC236}">
                <a16:creationId xmlns:a16="http://schemas.microsoft.com/office/drawing/2014/main" id="{30226E9B-7897-4A32-A7F4-893BCDAC5AB1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Myriad Pro" panose="020B0503030403020204" pitchFamily="34" charset="0"/>
              </a:rPr>
              <a:t>Departemen Teknik Informatika, INSTITUT TEKNOLOGI SEPULUH NOPEMBER</a:t>
            </a:r>
            <a:endParaRPr lang="id-ID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28" name="Title 24">
            <a:extLst>
              <a:ext uri="{FF2B5EF4-FFF2-40B4-BE49-F238E27FC236}">
                <a16:creationId xmlns:a16="http://schemas.microsoft.com/office/drawing/2014/main" id="{E5E7323F-C0E9-4E08-BA0F-687027D3AA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48" y="1094088"/>
            <a:ext cx="5438302" cy="2181723"/>
          </a:xfrm>
        </p:spPr>
        <p:txBody>
          <a:bodyPr anchor="b">
            <a:noAutofit/>
          </a:bodyPr>
          <a:lstStyle>
            <a:lvl1pPr>
              <a:defRPr sz="5400">
                <a:latin typeface="Raleway ExtraBold" pitchFamily="2" charset="0"/>
              </a:defRPr>
            </a:lvl1pPr>
          </a:lstStyle>
          <a:p>
            <a:r>
              <a:rPr lang="en-US"/>
              <a:t>SUB JUDUL PRESENTASI</a:t>
            </a:r>
            <a:endParaRPr lang="id-ID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681F815-62AC-4582-B439-1B726F6086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899" y="3957638"/>
            <a:ext cx="5090665" cy="866775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latin typeface="Raleway" panose="020B0503030101060003" pitchFamily="34" charset="0"/>
              </a:defRPr>
            </a:lvl1pPr>
            <a:lvl2pPr>
              <a:defRPr>
                <a:latin typeface="Raleway" panose="020B0503030101060003" pitchFamily="34" charset="0"/>
              </a:defRPr>
            </a:lvl2pPr>
            <a:lvl3pPr>
              <a:defRPr>
                <a:latin typeface="Raleway" panose="020B0503030101060003" pitchFamily="34" charset="0"/>
              </a:defRPr>
            </a:lvl3pPr>
            <a:lvl4pPr>
              <a:defRPr>
                <a:latin typeface="Raleway" panose="020B0503030101060003" pitchFamily="34" charset="0"/>
              </a:defRPr>
            </a:lvl4pPr>
            <a:lvl5pPr>
              <a:defRPr>
                <a:latin typeface="Raleway" panose="020B05030301010600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Teks </a:t>
            </a:r>
            <a:r>
              <a:rPr lang="en-US" err="1"/>
              <a:t>deskripsi</a:t>
            </a:r>
            <a:r>
              <a:rPr lang="en-US"/>
              <a:t/>
            </a:r>
            <a:br>
              <a:rPr lang="en-US"/>
            </a:br>
            <a:r>
              <a:rPr lang="en-US"/>
              <a:t>Teks </a:t>
            </a:r>
            <a:r>
              <a:rPr lang="en-US" err="1"/>
              <a:t>deskripsi</a:t>
            </a:r>
            <a:endParaRPr lang="id-ID"/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B876F57A-3A3C-6342-A031-FEAC7029C5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pic>
        <p:nvPicPr>
          <p:cNvPr id="22" name="Picture 21" descr="A picture containing plate&#10;&#10;Description automatically generated">
            <a:extLst>
              <a:ext uri="{FF2B5EF4-FFF2-40B4-BE49-F238E27FC236}">
                <a16:creationId xmlns:a16="http://schemas.microsoft.com/office/drawing/2014/main" id="{69403CA0-03CC-2749-BC04-851E11224F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F6CCAFE-B294-A34D-858A-0801B1A3A2C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4D5143-DB6D-423C-AF02-BF50351132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117600"/>
            <a:ext cx="12192000" cy="35877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Gambar/</a:t>
            </a:r>
            <a:r>
              <a:rPr lang="en-US" err="1"/>
              <a:t>Foto</a:t>
            </a:r>
            <a:endParaRPr lang="id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25291-E70B-4DA6-9263-504984549A60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7F739B29-CCCF-48CA-A099-1C471103FB03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 SemiBold" panose="020B0703030101060003" pitchFamily="34" charset="0"/>
              </a:rPr>
              <a:t>www.its.ac.id/informatika</a:t>
            </a:r>
            <a:endParaRPr lang="id-ID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7B1756-55AE-4D7F-9DF6-D312A7BE59F2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F704114-5E05-4B41-9636-08B76418469B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FAD21F-6694-4C1B-9D8E-5521A808A3B5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EEFBEB6-1437-4BAD-BEDB-286D974788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7" name="TextBox 2">
            <a:extLst>
              <a:ext uri="{FF2B5EF4-FFF2-40B4-BE49-F238E27FC236}">
                <a16:creationId xmlns:a16="http://schemas.microsoft.com/office/drawing/2014/main" id="{3B649384-3EA3-4DA9-BB72-5B8B72B15172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Myriad Pro" panose="020B0503030403020204" pitchFamily="34" charset="0"/>
              </a:rPr>
              <a:t>Departemen Teknik Informatika, INSTITUT TEKNOLOGI SEPULUH NOPEMBER</a:t>
            </a:r>
            <a:endParaRPr lang="id-ID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FF085595-F523-4E31-B402-D53CB5F09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798" y="4885438"/>
            <a:ext cx="8971030" cy="1351475"/>
          </a:xfrm>
        </p:spPr>
        <p:txBody>
          <a:bodyPr anchor="b">
            <a:noAutofit/>
          </a:bodyPr>
          <a:lstStyle>
            <a:lvl1pPr>
              <a:defRPr sz="4400">
                <a:latin typeface="Raleway ExtraBold" pitchFamily="2" charset="0"/>
              </a:defRPr>
            </a:lvl1pPr>
          </a:lstStyle>
          <a:p>
            <a:r>
              <a:rPr lang="en-US"/>
              <a:t>SUB JUDUL</a:t>
            </a:r>
            <a:br>
              <a:rPr lang="en-US"/>
            </a:br>
            <a:r>
              <a:rPr lang="en-US"/>
              <a:t>PRESENTASI</a:t>
            </a:r>
            <a:endParaRPr lang="id-ID"/>
          </a:p>
        </p:txBody>
      </p:sp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F38C3A68-0646-48B8-9716-A7D3DD9A60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6750" y="5024665"/>
            <a:ext cx="2605253" cy="1092356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Raleway" panose="020B0503030101060003" pitchFamily="34" charset="0"/>
              </a:defRPr>
            </a:lvl1pPr>
            <a:lvl2pPr>
              <a:defRPr>
                <a:latin typeface="Raleway" panose="020B0503030101060003" pitchFamily="34" charset="0"/>
              </a:defRPr>
            </a:lvl2pPr>
            <a:lvl3pPr>
              <a:defRPr>
                <a:latin typeface="Raleway" panose="020B0503030101060003" pitchFamily="34" charset="0"/>
              </a:defRPr>
            </a:lvl3pPr>
            <a:lvl4pPr>
              <a:defRPr>
                <a:latin typeface="Raleway" panose="020B0503030101060003" pitchFamily="34" charset="0"/>
              </a:defRPr>
            </a:lvl4pPr>
            <a:lvl5pPr>
              <a:defRPr>
                <a:latin typeface="Raleway" panose="020B05030301010600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Teks </a:t>
            </a:r>
            <a:r>
              <a:rPr lang="en-US" err="1"/>
              <a:t>deskripsi</a:t>
            </a:r>
            <a:r>
              <a:rPr lang="en-US"/>
              <a:t/>
            </a:r>
            <a:br>
              <a:rPr lang="en-US"/>
            </a:br>
            <a:r>
              <a:rPr lang="en-US"/>
              <a:t>Teks </a:t>
            </a:r>
            <a:r>
              <a:rPr lang="en-US" err="1"/>
              <a:t>deskripsi</a:t>
            </a:r>
            <a:r>
              <a:rPr lang="en-US"/>
              <a:t/>
            </a:r>
            <a:br>
              <a:rPr lang="en-US"/>
            </a:br>
            <a:r>
              <a:rPr lang="en-US"/>
              <a:t>Teks </a:t>
            </a:r>
            <a:r>
              <a:rPr lang="en-US" err="1"/>
              <a:t>deskripsi</a:t>
            </a:r>
            <a:endParaRPr lang="id-ID"/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21085013-70E1-8C4F-929C-E9949CBEF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pic>
        <p:nvPicPr>
          <p:cNvPr id="22" name="Picture 21" descr="A picture containing plate&#10;&#10;Description automatically generated">
            <a:extLst>
              <a:ext uri="{FF2B5EF4-FFF2-40B4-BE49-F238E27FC236}">
                <a16:creationId xmlns:a16="http://schemas.microsoft.com/office/drawing/2014/main" id="{028A8B7A-4221-4144-9EA2-AE2641BFE1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F054B14-75E5-A644-AAE7-AC4E5A66EB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7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16/10/2023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602213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325EED-B7D0-48D5-8FB9-18767AD87B47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410C2B4-5EE9-4999-85E7-E3DB9ECDEDFF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 SemiBold" panose="020B0703030101060003" pitchFamily="34" charset="0"/>
              </a:rPr>
              <a:t>www.its.ac.id/informatika</a:t>
            </a:r>
            <a:endParaRPr lang="id-ID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7D3611-A30C-40D2-A1B4-A9BB021BA96D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8E5A2B1-77B7-4249-895C-82BF0DE69952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70B80ED-0DFD-40BD-87E8-098258BE3C6E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517187E2-C86F-4CFF-A219-B50C36961A5A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Myriad Pro" panose="020B0503030403020204" pitchFamily="34" charset="0"/>
              </a:rPr>
              <a:t>Departemen Teknik Informatika, INSTITUT TEKNOLOGI SEPULUH NOPEMBER</a:t>
            </a:r>
            <a:endParaRPr lang="id-ID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473E0B-B975-4BA5-86E2-D7E56977A377}"/>
              </a:ext>
            </a:extLst>
          </p:cNvPr>
          <p:cNvSpPr/>
          <p:nvPr userDrawn="1"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4">
            <a:extLst>
              <a:ext uri="{FF2B5EF4-FFF2-40B4-BE49-F238E27FC236}">
                <a16:creationId xmlns:a16="http://schemas.microsoft.com/office/drawing/2014/main" id="{9F2BD308-4E0A-456D-88C1-48FC186D18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0662" y="204745"/>
            <a:ext cx="8106615" cy="693360"/>
          </a:xfrm>
          <a:noFill/>
        </p:spPr>
        <p:txBody>
          <a:bodyPr vert="horz" lIns="91440" tIns="45720" rIns="91440" bIns="45720" rtlCol="0" anchor="b">
            <a:noAutofit/>
          </a:bodyPr>
          <a:lstStyle>
            <a:lvl1pPr algn="r">
              <a:defRPr lang="id-ID" sz="4000" b="1" baseline="0" dirty="0">
                <a:solidFill>
                  <a:srgbClr val="002060"/>
                </a:solidFill>
                <a:latin typeface="Raleway ExtraBold" pitchFamily="2" charset="0"/>
                <a:cs typeface="Myriad Arabic" panose="01010101010101010101" pitchFamily="50" charset="-78"/>
              </a:defRPr>
            </a:lvl1pPr>
          </a:lstStyle>
          <a:p>
            <a:pPr marL="0" lvl="0"/>
            <a:r>
              <a:rPr lang="en-US"/>
              <a:t>JUDUL HALAMAN</a:t>
            </a:r>
            <a:endParaRPr lang="id-ID"/>
          </a:p>
        </p:txBody>
      </p:sp>
      <p:sp>
        <p:nvSpPr>
          <p:cNvPr id="24" name="Content Placeholder 25">
            <a:extLst>
              <a:ext uri="{FF2B5EF4-FFF2-40B4-BE49-F238E27FC236}">
                <a16:creationId xmlns:a16="http://schemas.microsoft.com/office/drawing/2014/main" id="{9D930B1D-5F17-4549-9275-698BF021070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43481" y="1217611"/>
            <a:ext cx="11483795" cy="4957763"/>
          </a:xfrm>
        </p:spPr>
        <p:txBody>
          <a:bodyPr/>
          <a:lstStyle>
            <a:lvl1pPr>
              <a:defRPr>
                <a:latin typeface="Raleway" panose="020B0503030101060003" pitchFamily="34" charset="0"/>
              </a:defRPr>
            </a:lvl1pPr>
            <a:lvl2pPr>
              <a:defRPr baseline="0">
                <a:latin typeface="Raleway" panose="020B0503030101060003" pitchFamily="34" charset="0"/>
              </a:defRPr>
            </a:lvl2pPr>
            <a:lvl3pPr>
              <a:defRPr>
                <a:latin typeface="Raleway" panose="020B0503030101060003" pitchFamily="34" charset="0"/>
              </a:defRPr>
            </a:lvl3pPr>
            <a:lvl4pPr>
              <a:defRPr baseline="0">
                <a:latin typeface="Raleway" panose="020B0503030101060003" pitchFamily="34" charset="0"/>
              </a:defRPr>
            </a:lvl4pPr>
            <a:lvl5pPr>
              <a:defRPr baseline="0">
                <a:latin typeface="Raleway" panose="020B0503030101060003" pitchFamily="34" charset="0"/>
              </a:defRPr>
            </a:lvl5pPr>
          </a:lstStyle>
          <a:p>
            <a:pPr lvl="0"/>
            <a:r>
              <a:rPr lang="en-US" err="1"/>
              <a:t>Konten</a:t>
            </a:r>
            <a:r>
              <a:rPr lang="en-US"/>
              <a:t> level 1</a:t>
            </a:r>
          </a:p>
          <a:p>
            <a:pPr lvl="1"/>
            <a:r>
              <a:rPr lang="en-US" err="1"/>
              <a:t>Konten</a:t>
            </a:r>
            <a:r>
              <a:rPr lang="en-US"/>
              <a:t> level 2</a:t>
            </a:r>
          </a:p>
          <a:p>
            <a:pPr lvl="2"/>
            <a:r>
              <a:rPr lang="en-US" err="1"/>
              <a:t>Konten</a:t>
            </a:r>
            <a:r>
              <a:rPr lang="en-US"/>
              <a:t> level 3</a:t>
            </a:r>
          </a:p>
          <a:p>
            <a:pPr lvl="3"/>
            <a:r>
              <a:rPr lang="en-US" err="1"/>
              <a:t>Konten</a:t>
            </a:r>
            <a:r>
              <a:rPr lang="en-US"/>
              <a:t> level 4</a:t>
            </a:r>
          </a:p>
          <a:p>
            <a:pPr lvl="4"/>
            <a:r>
              <a:rPr lang="en-US" err="1"/>
              <a:t>Konten</a:t>
            </a:r>
            <a:r>
              <a:rPr lang="en-US"/>
              <a:t> level 5</a:t>
            </a:r>
            <a:endParaRPr lang="id-ID"/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3A57031C-4761-A749-8CB6-45F700C4E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pic>
        <p:nvPicPr>
          <p:cNvPr id="21" name="Picture 20" descr="A picture containing plate&#10;&#10;Description automatically generated">
            <a:extLst>
              <a:ext uri="{FF2B5EF4-FFF2-40B4-BE49-F238E27FC236}">
                <a16:creationId xmlns:a16="http://schemas.microsoft.com/office/drawing/2014/main" id="{06CF1C9E-F3A6-6649-AED4-8E194F750C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309CA87-8A5A-B04E-BF3E-D934673A2C4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4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C225C1-B776-43A0-8347-E161345057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081785" y="1657712"/>
            <a:ext cx="5252185" cy="53638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236BAA-2429-4269-BF42-0D809BE17C23}"/>
              </a:ext>
            </a:extLst>
          </p:cNvPr>
          <p:cNvSpPr/>
          <p:nvPr userDrawn="1"/>
        </p:nvSpPr>
        <p:spPr>
          <a:xfrm>
            <a:off x="0" y="1864206"/>
            <a:ext cx="12192000" cy="3511004"/>
          </a:xfrm>
          <a:prstGeom prst="rect">
            <a:avLst/>
          </a:prstGeom>
          <a:solidFill>
            <a:srgbClr val="212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1366F1-6388-4E36-8461-07C71003C6BA}"/>
              </a:ext>
            </a:extLst>
          </p:cNvPr>
          <p:cNvSpPr/>
          <p:nvPr userDrawn="1"/>
        </p:nvSpPr>
        <p:spPr>
          <a:xfrm>
            <a:off x="0" y="1710267"/>
            <a:ext cx="2810577" cy="82468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B808CA-4F2D-4379-9DFC-250B63107593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122EC492-3CAC-426C-9EB4-CEEF0E59CA94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 SemiBold" panose="020B0703030101060003" pitchFamily="34" charset="0"/>
              </a:rPr>
              <a:t>www.its.ac.id/informatika</a:t>
            </a:r>
            <a:endParaRPr lang="id-ID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DC3BFD-A3C0-48FD-9E5B-3CF09AF6BE1F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0982FB-862E-4103-8D43-29F072E9FF4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03C49F5-B70A-478D-90A0-54D66E556B2E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5" name="TextBox 2">
            <a:extLst>
              <a:ext uri="{FF2B5EF4-FFF2-40B4-BE49-F238E27FC236}">
                <a16:creationId xmlns:a16="http://schemas.microsoft.com/office/drawing/2014/main" id="{2F095FA0-DCCD-4262-928D-53B2B208D1B9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Myriad Pro" panose="020B0503030403020204" pitchFamily="34" charset="0"/>
              </a:rPr>
              <a:t>Departemen Teknik Informatika, INSTITUT TEKNOLOGI SEPULUH NOPEMBER</a:t>
            </a:r>
            <a:endParaRPr lang="id-ID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9B29B4-4665-4B6D-B635-DD165BE33DCB}"/>
              </a:ext>
            </a:extLst>
          </p:cNvPr>
          <p:cNvSpPr/>
          <p:nvPr userDrawn="1"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24">
            <a:extLst>
              <a:ext uri="{FF2B5EF4-FFF2-40B4-BE49-F238E27FC236}">
                <a16:creationId xmlns:a16="http://schemas.microsoft.com/office/drawing/2014/main" id="{6C277F0C-63E6-4089-90E4-E5A9C5FA02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0662" y="204745"/>
            <a:ext cx="8106615" cy="693360"/>
          </a:xfrm>
          <a:noFill/>
        </p:spPr>
        <p:txBody>
          <a:bodyPr vert="horz" lIns="91440" tIns="45720" rIns="91440" bIns="45720" rtlCol="0" anchor="b">
            <a:noAutofit/>
          </a:bodyPr>
          <a:lstStyle>
            <a:lvl1pPr algn="r">
              <a:defRPr lang="id-ID" sz="4000" b="1" baseline="0" dirty="0">
                <a:solidFill>
                  <a:srgbClr val="002060"/>
                </a:solidFill>
                <a:latin typeface="Raleway ExtraBold" pitchFamily="2" charset="0"/>
                <a:cs typeface="Myriad Arabic" panose="01010101010101010101" pitchFamily="50" charset="-78"/>
              </a:defRPr>
            </a:lvl1pPr>
          </a:lstStyle>
          <a:p>
            <a:pPr marL="0" lvl="0"/>
            <a:r>
              <a:rPr lang="en-US"/>
              <a:t>JUDUL HALAMAN</a:t>
            </a:r>
            <a:endParaRPr lang="id-ID"/>
          </a:p>
        </p:txBody>
      </p:sp>
      <p:sp>
        <p:nvSpPr>
          <p:cNvPr id="27" name="Content Placeholder 25">
            <a:extLst>
              <a:ext uri="{FF2B5EF4-FFF2-40B4-BE49-F238E27FC236}">
                <a16:creationId xmlns:a16="http://schemas.microsoft.com/office/drawing/2014/main" id="{50D0469A-E5DF-4326-BFAF-B3DBF080335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43481" y="2038866"/>
            <a:ext cx="11483795" cy="310560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aleway" panose="020B0503030101060003" pitchFamily="34" charset="0"/>
              </a:defRPr>
            </a:lvl1pPr>
            <a:lvl2pPr>
              <a:defRPr baseline="0">
                <a:solidFill>
                  <a:schemeClr val="bg1"/>
                </a:solidFill>
                <a:latin typeface="Raleway" panose="020B0503030101060003" pitchFamily="34" charset="0"/>
              </a:defRPr>
            </a:lvl2pPr>
            <a:lvl3pPr>
              <a:defRPr>
                <a:solidFill>
                  <a:schemeClr val="bg1"/>
                </a:solidFill>
                <a:latin typeface="Raleway" panose="020B0503030101060003" pitchFamily="34" charset="0"/>
              </a:defRPr>
            </a:lvl3pPr>
            <a:lvl4pPr>
              <a:defRPr baseline="0">
                <a:solidFill>
                  <a:schemeClr val="bg1"/>
                </a:solidFill>
                <a:latin typeface="Raleway" panose="020B0503030101060003" pitchFamily="34" charset="0"/>
              </a:defRPr>
            </a:lvl4pPr>
            <a:lvl5pPr>
              <a:defRPr baseline="0">
                <a:solidFill>
                  <a:schemeClr val="bg1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US" err="1"/>
              <a:t>Konten</a:t>
            </a:r>
            <a:r>
              <a:rPr lang="en-US"/>
              <a:t> level 1</a:t>
            </a:r>
          </a:p>
          <a:p>
            <a:pPr lvl="1"/>
            <a:r>
              <a:rPr lang="en-US" err="1"/>
              <a:t>Konten</a:t>
            </a:r>
            <a:r>
              <a:rPr lang="en-US"/>
              <a:t> level 2</a:t>
            </a:r>
          </a:p>
          <a:p>
            <a:pPr lvl="2"/>
            <a:r>
              <a:rPr lang="en-US" err="1"/>
              <a:t>Konten</a:t>
            </a:r>
            <a:r>
              <a:rPr lang="en-US"/>
              <a:t> level 3</a:t>
            </a:r>
          </a:p>
          <a:p>
            <a:pPr lvl="3"/>
            <a:r>
              <a:rPr lang="en-US" err="1"/>
              <a:t>Konten</a:t>
            </a:r>
            <a:r>
              <a:rPr lang="en-US"/>
              <a:t> level 4</a:t>
            </a:r>
          </a:p>
          <a:p>
            <a:pPr lvl="4"/>
            <a:r>
              <a:rPr lang="en-US" err="1"/>
              <a:t>Konten</a:t>
            </a:r>
            <a:r>
              <a:rPr lang="en-US"/>
              <a:t> level 5</a:t>
            </a:r>
            <a:endParaRPr lang="id-ID"/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6075235D-A4FC-4249-AA16-83E505C9BF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pic>
        <p:nvPicPr>
          <p:cNvPr id="23" name="Picture 22" descr="A picture containing plate&#10;&#10;Description automatically generated">
            <a:extLst>
              <a:ext uri="{FF2B5EF4-FFF2-40B4-BE49-F238E27FC236}">
                <a16:creationId xmlns:a16="http://schemas.microsoft.com/office/drawing/2014/main" id="{FD1FA716-CEF5-6340-83C2-478DC7A91B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1A60346B-B6DA-DD40-A37E-88BA0520AF2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C225C1-B776-43A0-8347-E161345057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081785" y="1657712"/>
            <a:ext cx="5252185" cy="53638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236BAA-2429-4269-BF42-0D809BE17C23}"/>
              </a:ext>
            </a:extLst>
          </p:cNvPr>
          <p:cNvSpPr/>
          <p:nvPr userDrawn="1"/>
        </p:nvSpPr>
        <p:spPr>
          <a:xfrm>
            <a:off x="0" y="1864206"/>
            <a:ext cx="12192000" cy="3511004"/>
          </a:xfrm>
          <a:prstGeom prst="rect">
            <a:avLst/>
          </a:prstGeom>
          <a:solidFill>
            <a:srgbClr val="212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1366F1-6388-4E36-8461-07C71003C6BA}"/>
              </a:ext>
            </a:extLst>
          </p:cNvPr>
          <p:cNvSpPr/>
          <p:nvPr userDrawn="1"/>
        </p:nvSpPr>
        <p:spPr>
          <a:xfrm>
            <a:off x="0" y="1710267"/>
            <a:ext cx="2810577" cy="82468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B808CA-4F2D-4379-9DFC-250B63107593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122EC492-3CAC-426C-9EB4-CEEF0E59CA94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 SemiBold" panose="020B0703030101060003" pitchFamily="34" charset="0"/>
              </a:rPr>
              <a:t>www.its.ac.id/informatika</a:t>
            </a:r>
            <a:endParaRPr lang="id-ID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DC3BFD-A3C0-48FD-9E5B-3CF09AF6BE1F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0982FB-862E-4103-8D43-29F072E9FF4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03C49F5-B70A-478D-90A0-54D66E556B2E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5" name="TextBox 2">
            <a:extLst>
              <a:ext uri="{FF2B5EF4-FFF2-40B4-BE49-F238E27FC236}">
                <a16:creationId xmlns:a16="http://schemas.microsoft.com/office/drawing/2014/main" id="{2F095FA0-DCCD-4262-928D-53B2B208D1B9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Myriad Pro" panose="020B0503030403020204" pitchFamily="34" charset="0"/>
              </a:rPr>
              <a:t>Departemen Teknik Informatika, INSTITUT TEKNOLOGI SEPULUH NOPEMBER</a:t>
            </a:r>
            <a:endParaRPr lang="id-ID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9B29B4-4665-4B6D-B635-DD165BE33DCB}"/>
              </a:ext>
            </a:extLst>
          </p:cNvPr>
          <p:cNvSpPr/>
          <p:nvPr userDrawn="1"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24">
            <a:extLst>
              <a:ext uri="{FF2B5EF4-FFF2-40B4-BE49-F238E27FC236}">
                <a16:creationId xmlns:a16="http://schemas.microsoft.com/office/drawing/2014/main" id="{6C277F0C-63E6-4089-90E4-E5A9C5FA02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0662" y="204745"/>
            <a:ext cx="8106615" cy="693360"/>
          </a:xfrm>
          <a:noFill/>
        </p:spPr>
        <p:txBody>
          <a:bodyPr vert="horz" lIns="91440" tIns="45720" rIns="91440" bIns="45720" rtlCol="0" anchor="b">
            <a:noAutofit/>
          </a:bodyPr>
          <a:lstStyle>
            <a:lvl1pPr algn="r">
              <a:defRPr lang="id-ID" sz="4000" b="1" baseline="0" dirty="0">
                <a:solidFill>
                  <a:srgbClr val="002060"/>
                </a:solidFill>
                <a:latin typeface="Raleway ExtraBold" pitchFamily="2" charset="0"/>
                <a:cs typeface="Myriad Arabic" panose="01010101010101010101" pitchFamily="50" charset="-78"/>
              </a:defRPr>
            </a:lvl1pPr>
          </a:lstStyle>
          <a:p>
            <a:pPr marL="0" lvl="0"/>
            <a:r>
              <a:rPr lang="en-US"/>
              <a:t>JUDUL HALAMAN</a:t>
            </a:r>
            <a:endParaRPr lang="id-ID"/>
          </a:p>
        </p:txBody>
      </p:sp>
      <p:sp>
        <p:nvSpPr>
          <p:cNvPr id="27" name="Content Placeholder 25">
            <a:extLst>
              <a:ext uri="{FF2B5EF4-FFF2-40B4-BE49-F238E27FC236}">
                <a16:creationId xmlns:a16="http://schemas.microsoft.com/office/drawing/2014/main" id="{50D0469A-E5DF-4326-BFAF-B3DBF080335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43481" y="2038866"/>
            <a:ext cx="6356863" cy="310560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aleway" panose="020B0503030101060003" pitchFamily="34" charset="0"/>
              </a:defRPr>
            </a:lvl1pPr>
            <a:lvl2pPr>
              <a:defRPr baseline="0">
                <a:solidFill>
                  <a:schemeClr val="bg1"/>
                </a:solidFill>
                <a:latin typeface="Raleway" panose="020B0503030101060003" pitchFamily="34" charset="0"/>
              </a:defRPr>
            </a:lvl2pPr>
            <a:lvl3pPr>
              <a:defRPr>
                <a:solidFill>
                  <a:schemeClr val="bg1"/>
                </a:solidFill>
                <a:latin typeface="Raleway" panose="020B0503030101060003" pitchFamily="34" charset="0"/>
              </a:defRPr>
            </a:lvl3pPr>
            <a:lvl4pPr>
              <a:defRPr baseline="0">
                <a:solidFill>
                  <a:schemeClr val="bg1"/>
                </a:solidFill>
                <a:latin typeface="Raleway" panose="020B0503030101060003" pitchFamily="34" charset="0"/>
              </a:defRPr>
            </a:lvl4pPr>
            <a:lvl5pPr>
              <a:defRPr baseline="0">
                <a:solidFill>
                  <a:schemeClr val="bg1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US" err="1"/>
              <a:t>Konten</a:t>
            </a:r>
            <a:r>
              <a:rPr lang="en-US"/>
              <a:t> level 1</a:t>
            </a:r>
          </a:p>
          <a:p>
            <a:pPr lvl="1"/>
            <a:r>
              <a:rPr lang="en-US" err="1"/>
              <a:t>Konten</a:t>
            </a:r>
            <a:r>
              <a:rPr lang="en-US"/>
              <a:t> level 2</a:t>
            </a:r>
          </a:p>
          <a:p>
            <a:pPr lvl="2"/>
            <a:r>
              <a:rPr lang="en-US" err="1"/>
              <a:t>Konten</a:t>
            </a:r>
            <a:r>
              <a:rPr lang="en-US"/>
              <a:t> level 3</a:t>
            </a:r>
          </a:p>
          <a:p>
            <a:pPr lvl="3"/>
            <a:r>
              <a:rPr lang="en-US" err="1"/>
              <a:t>Konten</a:t>
            </a:r>
            <a:r>
              <a:rPr lang="en-US"/>
              <a:t> level 4</a:t>
            </a:r>
          </a:p>
          <a:p>
            <a:pPr lvl="4"/>
            <a:r>
              <a:rPr lang="en-US" err="1"/>
              <a:t>Konten</a:t>
            </a:r>
            <a:r>
              <a:rPr lang="en-US"/>
              <a:t> level 5</a:t>
            </a:r>
            <a:endParaRPr lang="id-ID"/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FA507561-D8E6-E147-A93F-9E4028E79C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pic>
        <p:nvPicPr>
          <p:cNvPr id="23" name="Picture 22" descr="A picture containing plate&#10;&#10;Description automatically generated">
            <a:extLst>
              <a:ext uri="{FF2B5EF4-FFF2-40B4-BE49-F238E27FC236}">
                <a16:creationId xmlns:a16="http://schemas.microsoft.com/office/drawing/2014/main" id="{06DE55D1-4C0C-914F-B640-F44C7412FAD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6460B0-BAD6-644D-A276-3248218CE13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A8C22E-446E-44E7-B620-984F898160C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1363" y="1026377"/>
            <a:ext cx="4468812" cy="525218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Gambar/</a:t>
            </a:r>
            <a:r>
              <a:rPr lang="en-US" err="1"/>
              <a:t>Foto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450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16/10/2023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7227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16/10/2023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840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16/10/2023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199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16/10/2023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900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16/10/2023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2984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16/10/2023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9878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16/10/2023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8237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D93F4-4716-44B4-A6C6-857EB3ABE7D6}" type="datetimeFigureOut">
              <a:rPr lang="en-ID" smtClean="0"/>
              <a:t>16/10/2023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1420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663" r:id="rId17"/>
    <p:sldLayoutId id="2147483664" r:id="rId18"/>
    <p:sldLayoutId id="2147483665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A39324-BF55-48FC-991A-B118EA2B6D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Database System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1676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0"/>
    </mc:Choice>
    <mc:Fallback xmlns="">
      <p:transition spd="slow" advTm="214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0C439E-ED27-4936-AFA9-FA260D011BEB}"/>
              </a:ext>
            </a:extLst>
          </p:cNvPr>
          <p:cNvSpPr txBox="1">
            <a:spLocks/>
          </p:cNvSpPr>
          <p:nvPr/>
        </p:nvSpPr>
        <p:spPr>
          <a:xfrm>
            <a:off x="339928" y="2044684"/>
            <a:ext cx="6791898" cy="39737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Used to </a:t>
            </a:r>
            <a:r>
              <a:rPr lang="en-US" b="1" dirty="0"/>
              <a:t>change</a:t>
            </a:r>
            <a:r>
              <a:rPr lang="en-US" dirty="0"/>
              <a:t> or </a:t>
            </a:r>
            <a:r>
              <a:rPr lang="en-US" b="1" dirty="0"/>
              <a:t>update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3D5E8-E011-41EB-A54C-9EC2D767825C}"/>
              </a:ext>
            </a:extLst>
          </p:cNvPr>
          <p:cNvSpPr txBox="1"/>
          <p:nvPr/>
        </p:nvSpPr>
        <p:spPr>
          <a:xfrm>
            <a:off x="1324973" y="2492296"/>
            <a:ext cx="6457526" cy="830997"/>
          </a:xfrm>
          <a:prstGeom prst="rect">
            <a:avLst/>
          </a:prstGeom>
          <a:noFill/>
          <a:ln w="25400">
            <a:solidFill>
              <a:schemeClr val="tx2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nn-NO" sz="2400" b="1" dirty="0"/>
              <a:t>UPDATE</a:t>
            </a:r>
            <a:r>
              <a:rPr lang="nn-NO" sz="2400" b="1" i="1" dirty="0"/>
              <a:t> table_name </a:t>
            </a:r>
            <a:r>
              <a:rPr lang="nn-NO" sz="2400" b="1" dirty="0"/>
              <a:t>SET</a:t>
            </a:r>
            <a:r>
              <a:rPr lang="nn-NO" sz="2400" b="1" i="1" dirty="0"/>
              <a:t> column_name =  value </a:t>
            </a:r>
          </a:p>
          <a:p>
            <a:r>
              <a:rPr lang="en-US" sz="2400" b="1" dirty="0"/>
              <a:t>[WHERE</a:t>
            </a:r>
            <a:r>
              <a:rPr lang="en-US" sz="2400" b="1" i="1" dirty="0"/>
              <a:t> condition]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61B43E-4BE5-458D-B3E9-1977CB2B1BD0}"/>
              </a:ext>
            </a:extLst>
          </p:cNvPr>
          <p:cNvSpPr txBox="1"/>
          <p:nvPr/>
        </p:nvSpPr>
        <p:spPr>
          <a:xfrm>
            <a:off x="467299" y="2456762"/>
            <a:ext cx="88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/>
              <a:t>Syntax: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0F97F2-282B-499D-89AC-639136830B29}"/>
              </a:ext>
            </a:extLst>
          </p:cNvPr>
          <p:cNvSpPr txBox="1">
            <a:spLocks/>
          </p:cNvSpPr>
          <p:nvPr/>
        </p:nvSpPr>
        <p:spPr>
          <a:xfrm>
            <a:off x="339928" y="3668430"/>
            <a:ext cx="10967781" cy="1286184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73000"/>
              <a:buFont typeface="Wingdings 2"/>
              <a:buChar char=""/>
              <a:tabLst/>
              <a:defRPr/>
            </a:pPr>
            <a:r>
              <a:rPr kumimoji="0" lang="en-US" sz="22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Table_Name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contains the name of the table where the data to be changed is located.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73000"/>
              <a:buFont typeface="Wingdings 2"/>
              <a:buChar char=""/>
              <a:tabLst/>
              <a:defRPr/>
            </a:pPr>
            <a:r>
              <a:rPr kumimoji="0" lang="en-US" sz="22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Column_Name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contains the name of the column where the column of data is located.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73000"/>
              <a:buFont typeface="Wingdings 2"/>
              <a:buChar char=""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Value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the replacement data value to be entered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73000"/>
              <a:buFont typeface="Wingdings 2"/>
              <a:buChar char=""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(Optional)</a:t>
            </a:r>
            <a:r>
              <a:rPr kumimoji="0" lang="en-US" sz="2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Condition</a:t>
            </a:r>
            <a:r>
              <a:rPr kumimoji="0" lang="en-US" sz="22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the condition of the data to be changed.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774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AAC838-66A6-5DA3-DED7-F0A8AF3CDB76}"/>
              </a:ext>
            </a:extLst>
          </p:cNvPr>
          <p:cNvSpPr txBox="1"/>
          <p:nvPr/>
        </p:nvSpPr>
        <p:spPr>
          <a:xfrm>
            <a:off x="510963" y="2085206"/>
            <a:ext cx="9886483" cy="369332"/>
          </a:xfrm>
          <a:prstGeom prst="rect">
            <a:avLst/>
          </a:prstGeom>
          <a:noFill/>
          <a:ln w="25400">
            <a:solidFill>
              <a:schemeClr val="tx2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E0E66"/>
                </a:solidFill>
              </a:rPr>
              <a:t>UPDATE </a:t>
            </a:r>
            <a:r>
              <a:rPr lang="en-US" dirty="0"/>
              <a:t>CUSTOMER</a:t>
            </a:r>
            <a:r>
              <a:rPr lang="en-US" b="1" dirty="0">
                <a:solidFill>
                  <a:srgbClr val="5E0E66"/>
                </a:solidFill>
              </a:rPr>
              <a:t> SET </a:t>
            </a:r>
            <a:r>
              <a:rPr lang="en-US" dirty="0"/>
              <a:t>LASTNAME = '</a:t>
            </a:r>
            <a:r>
              <a:rPr lang="en-US" dirty="0" err="1"/>
              <a:t>Harijuono</a:t>
            </a:r>
            <a:r>
              <a:rPr lang="en-US" dirty="0"/>
              <a:t>' </a:t>
            </a:r>
            <a:r>
              <a:rPr lang="en-US" b="1" dirty="0">
                <a:solidFill>
                  <a:srgbClr val="5E0E66"/>
                </a:solidFill>
              </a:rPr>
              <a:t>WHERE </a:t>
            </a:r>
            <a:r>
              <a:rPr lang="en-US" dirty="0"/>
              <a:t>FIRSTNAME = 'Hendy';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C7263-C068-D8E5-B88B-4C9894AF8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62" y="2658879"/>
            <a:ext cx="8018701" cy="150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30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197" y="1256110"/>
            <a:ext cx="10684935" cy="796948"/>
          </a:xfrm>
        </p:spPr>
        <p:txBody>
          <a:bodyPr/>
          <a:lstStyle/>
          <a:p>
            <a:r>
              <a:rPr lang="en-US" b="1" dirty="0"/>
              <a:t>DELETE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FAB964-0EEB-4FC5-B127-DB6B1ABE2BF5}"/>
              </a:ext>
            </a:extLst>
          </p:cNvPr>
          <p:cNvSpPr txBox="1">
            <a:spLocks/>
          </p:cNvSpPr>
          <p:nvPr/>
        </p:nvSpPr>
        <p:spPr>
          <a:xfrm>
            <a:off x="330197" y="2115117"/>
            <a:ext cx="6791898" cy="39737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Used to </a:t>
            </a:r>
            <a:r>
              <a:rPr lang="en-US" b="1" dirty="0"/>
              <a:t>delete </a:t>
            </a:r>
            <a:r>
              <a:rPr lang="en-US" dirty="0"/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D17E9-9A7C-48D4-A5C4-4A8328F7B57F}"/>
              </a:ext>
            </a:extLst>
          </p:cNvPr>
          <p:cNvSpPr txBox="1"/>
          <p:nvPr/>
        </p:nvSpPr>
        <p:spPr>
          <a:xfrm>
            <a:off x="1394228" y="2865956"/>
            <a:ext cx="4648200" cy="830997"/>
          </a:xfrm>
          <a:prstGeom prst="rect">
            <a:avLst/>
          </a:prstGeom>
          <a:noFill/>
          <a:ln w="25400">
            <a:solidFill>
              <a:schemeClr val="tx2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DELETE FROM</a:t>
            </a:r>
            <a:r>
              <a:rPr lang="en-US" sz="2400" b="1" i="1" dirty="0"/>
              <a:t> </a:t>
            </a:r>
            <a:r>
              <a:rPr lang="en-US" sz="2400" b="1" i="1" dirty="0" err="1"/>
              <a:t>table_name</a:t>
            </a:r>
            <a:endParaRPr lang="en-US" sz="2400" b="1" i="1" dirty="0"/>
          </a:p>
          <a:p>
            <a:r>
              <a:rPr lang="en-US" sz="2400" b="1" i="1" dirty="0"/>
              <a:t>[WHERE condition]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34145-B4C1-4BDD-B5C5-4DBB8D958115}"/>
              </a:ext>
            </a:extLst>
          </p:cNvPr>
          <p:cNvSpPr txBox="1"/>
          <p:nvPr/>
        </p:nvSpPr>
        <p:spPr>
          <a:xfrm>
            <a:off x="453099" y="2690339"/>
            <a:ext cx="88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u="sng" dirty="0"/>
              <a:t>Syntax: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CC86BC-C55F-411C-8B41-18F8D8DB45FD}"/>
              </a:ext>
            </a:extLst>
          </p:cNvPr>
          <p:cNvSpPr txBox="1">
            <a:spLocks/>
          </p:cNvSpPr>
          <p:nvPr/>
        </p:nvSpPr>
        <p:spPr>
          <a:xfrm>
            <a:off x="453099" y="3950554"/>
            <a:ext cx="9463061" cy="1041736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73000"/>
              <a:buFont typeface="Wingdings 2"/>
              <a:buChar char=""/>
              <a:tabLst/>
              <a:defRPr/>
            </a:pPr>
            <a:r>
              <a:rPr lang="en-US" sz="2600" b="1" i="1" dirty="0"/>
              <a:t>T</a:t>
            </a:r>
            <a:r>
              <a:rPr kumimoji="0" lang="en-US" sz="2600" b="1" i="1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able_name</a:t>
            </a:r>
            <a:r>
              <a:rPr kumimoji="0" lang="en-US" sz="26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contains the name of the table where the data to be deleted is located.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Pct val="73000"/>
              <a:buFont typeface="Wingdings 2"/>
              <a:buChar char=""/>
              <a:tabLst/>
              <a:defRPr/>
            </a:pPr>
            <a:r>
              <a:rPr kumimoji="0" lang="en-US" sz="2600" b="1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Condition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is the condition of the data to be changed.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6183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9F38B5CF-6E0E-4D77-A981-4306635E15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3863" y="1463145"/>
            <a:ext cx="7769225" cy="457201"/>
          </a:xfrm>
        </p:spPr>
        <p:txBody>
          <a:bodyPr/>
          <a:lstStyle/>
          <a:p>
            <a:r>
              <a:rPr lang="en-US" sz="2800" dirty="0"/>
              <a:t>DELETE EXAMPLE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726EFE-5368-FD60-1A9C-839103E06C41}"/>
              </a:ext>
            </a:extLst>
          </p:cNvPr>
          <p:cNvSpPr txBox="1"/>
          <p:nvPr/>
        </p:nvSpPr>
        <p:spPr>
          <a:xfrm>
            <a:off x="565892" y="2085206"/>
            <a:ext cx="7627196" cy="383673"/>
          </a:xfrm>
          <a:prstGeom prst="rect">
            <a:avLst/>
          </a:prstGeom>
          <a:noFill/>
          <a:ln w="25400">
            <a:solidFill>
              <a:schemeClr val="tx2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E0E66"/>
                </a:solidFill>
              </a:rPr>
              <a:t>DELETE FROM </a:t>
            </a:r>
            <a:r>
              <a:rPr lang="en-US" dirty="0"/>
              <a:t>CUSTOMER</a:t>
            </a:r>
            <a:r>
              <a:rPr lang="en-US" b="1" dirty="0">
                <a:solidFill>
                  <a:srgbClr val="5E0E66"/>
                </a:solidFill>
              </a:rPr>
              <a:t> WHERE </a:t>
            </a:r>
            <a:r>
              <a:rPr lang="en-US" dirty="0"/>
              <a:t>AGE = 29;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F25E8C-DEDD-AE04-DE0F-C1AC6F84F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92" y="2781267"/>
            <a:ext cx="7635166" cy="105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6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0AD6D6-2BC8-497B-A045-CA6C1BBE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SQL SELECT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11808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9F38B5CF-6E0E-4D77-A981-4306635E15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3863" y="1463145"/>
            <a:ext cx="7769225" cy="457201"/>
          </a:xfrm>
        </p:spPr>
        <p:txBody>
          <a:bodyPr/>
          <a:lstStyle/>
          <a:p>
            <a:r>
              <a:rPr lang="en-US" sz="2800" dirty="0"/>
              <a:t>SQL SELECT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1F79A5-2E78-4D62-9B3A-DA33636BFF66}"/>
              </a:ext>
            </a:extLst>
          </p:cNvPr>
          <p:cNvSpPr txBox="1">
            <a:spLocks noChangeArrowheads="1"/>
          </p:cNvSpPr>
          <p:nvPr/>
        </p:nvSpPr>
        <p:spPr>
          <a:xfrm>
            <a:off x="501268" y="2432271"/>
            <a:ext cx="7271132" cy="2505384"/>
          </a:xfrm>
          <a:prstGeom prst="rect">
            <a:avLst/>
          </a:prstGeom>
          <a:ln w="38100">
            <a:solidFill>
              <a:schemeClr val="tx2">
                <a:lumMod val="75000"/>
              </a:schemeClr>
            </a:solidFill>
            <a:prstDash val="sysDash"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itchFamily="2" charset="2"/>
              <a:buNone/>
            </a:pPr>
            <a:r>
              <a:rPr lang="id-ID"/>
              <a:t>	</a:t>
            </a:r>
            <a:r>
              <a:rPr lang="en-US" b="1">
                <a:solidFill>
                  <a:srgbClr val="294FF1"/>
                </a:solidFill>
              </a:rPr>
              <a:t>SELECT </a:t>
            </a:r>
            <a:r>
              <a:rPr lang="en-US" b="1"/>
              <a:t>[DISTINCT] select_list</a:t>
            </a:r>
          </a:p>
          <a:p>
            <a:pPr lvl="1">
              <a:buFont typeface="Wingdings" pitchFamily="2" charset="2"/>
              <a:buNone/>
            </a:pPr>
            <a:r>
              <a:rPr lang="id-ID" b="1"/>
              <a:t>	</a:t>
            </a:r>
            <a:r>
              <a:rPr lang="en-US" b="1">
                <a:solidFill>
                  <a:srgbClr val="294FF1"/>
                </a:solidFill>
              </a:rPr>
              <a:t>FROM</a:t>
            </a:r>
            <a:r>
              <a:rPr lang="en-US" b="1"/>
              <a:t> table_source</a:t>
            </a:r>
          </a:p>
          <a:p>
            <a:pPr lvl="1">
              <a:buFont typeface="Wingdings" pitchFamily="2" charset="2"/>
              <a:buNone/>
            </a:pPr>
            <a:r>
              <a:rPr lang="id-ID" b="1"/>
              <a:t>	</a:t>
            </a:r>
            <a:r>
              <a:rPr lang="en-US" b="1"/>
              <a:t>[</a:t>
            </a:r>
            <a:r>
              <a:rPr lang="en-US" b="1">
                <a:solidFill>
                  <a:srgbClr val="294FF1"/>
                </a:solidFill>
              </a:rPr>
              <a:t>WHERE</a:t>
            </a:r>
            <a:r>
              <a:rPr lang="en-US" b="1"/>
              <a:t> search_condition]</a:t>
            </a:r>
          </a:p>
          <a:p>
            <a:pPr lvl="1">
              <a:buFont typeface="Wingdings" pitchFamily="2" charset="2"/>
              <a:buNone/>
            </a:pPr>
            <a:r>
              <a:rPr lang="id-ID" b="1"/>
              <a:t>	</a:t>
            </a:r>
            <a:r>
              <a:rPr lang="en-US" b="1"/>
              <a:t>[</a:t>
            </a:r>
            <a:r>
              <a:rPr lang="en-US" b="1">
                <a:solidFill>
                  <a:srgbClr val="294FF1"/>
                </a:solidFill>
              </a:rPr>
              <a:t>GROUP BY</a:t>
            </a:r>
            <a:r>
              <a:rPr lang="en-US" b="1"/>
              <a:t> group_by_expression]</a:t>
            </a:r>
          </a:p>
          <a:p>
            <a:pPr lvl="1">
              <a:buFont typeface="Wingdings" pitchFamily="2" charset="2"/>
              <a:buNone/>
            </a:pPr>
            <a:r>
              <a:rPr lang="id-ID" b="1"/>
              <a:t>	</a:t>
            </a:r>
            <a:r>
              <a:rPr lang="en-US" b="1"/>
              <a:t>[</a:t>
            </a:r>
            <a:r>
              <a:rPr lang="en-US" b="1">
                <a:solidFill>
                  <a:srgbClr val="294FF1"/>
                </a:solidFill>
              </a:rPr>
              <a:t>HAVING</a:t>
            </a:r>
            <a:r>
              <a:rPr lang="en-US" b="1"/>
              <a:t> search_condition]</a:t>
            </a:r>
          </a:p>
          <a:p>
            <a:pPr lvl="1">
              <a:buFont typeface="Wingdings" pitchFamily="2" charset="2"/>
              <a:buNone/>
            </a:pPr>
            <a:r>
              <a:rPr lang="id-ID" b="1"/>
              <a:t>	</a:t>
            </a:r>
            <a:r>
              <a:rPr lang="en-US" b="1"/>
              <a:t>[</a:t>
            </a:r>
            <a:r>
              <a:rPr lang="en-US" b="1">
                <a:solidFill>
                  <a:srgbClr val="294FF1"/>
                </a:solidFill>
              </a:rPr>
              <a:t>ORDER BY</a:t>
            </a:r>
            <a:r>
              <a:rPr lang="en-US" b="1"/>
              <a:t> order_expression [ASC | DESC] 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936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9F38B5CF-6E0E-4D77-A981-4306635E15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3863" y="1463145"/>
            <a:ext cx="7769225" cy="457201"/>
          </a:xfrm>
        </p:spPr>
        <p:txBody>
          <a:bodyPr/>
          <a:lstStyle/>
          <a:p>
            <a:r>
              <a:rPr lang="en-US" sz="3200" dirty="0"/>
              <a:t>SELECT statement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7381204-ECC8-4ABA-B7DA-B31611D88B3F}"/>
              </a:ext>
            </a:extLst>
          </p:cNvPr>
          <p:cNvSpPr txBox="1">
            <a:spLocks noChangeArrowheads="1"/>
          </p:cNvSpPr>
          <p:nvPr/>
        </p:nvSpPr>
        <p:spPr>
          <a:xfrm>
            <a:off x="634735" y="1978842"/>
            <a:ext cx="10426199" cy="17066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SELECT statement is used to select (select) data from one or more tables.</a:t>
            </a:r>
          </a:p>
          <a:p>
            <a:r>
              <a:rPr lang="en-US" sz="2400" dirty="0"/>
              <a:t>The tabulated results are stored in the results table (referred to as the result-set).</a:t>
            </a:r>
          </a:p>
          <a:p>
            <a:r>
              <a:rPr lang="en-US" sz="2400" dirty="0"/>
              <a:t>Syntax :</a:t>
            </a:r>
            <a:endParaRPr lang="id-ID" sz="2400" dirty="0"/>
          </a:p>
          <a:p>
            <a:endParaRPr lang="id-ID" sz="2400" dirty="0"/>
          </a:p>
          <a:p>
            <a:endParaRPr lang="id-ID" sz="2400" dirty="0"/>
          </a:p>
          <a:p>
            <a:endParaRPr lang="en-US" sz="2400" dirty="0"/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FE5F0FF0-481B-43BA-98F0-268C27B90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494" y="3685456"/>
            <a:ext cx="8113525" cy="430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200" b="1" dirty="0"/>
              <a:t>SELECT</a:t>
            </a:r>
            <a:r>
              <a:rPr lang="en-US" sz="2200" dirty="0"/>
              <a:t> </a:t>
            </a:r>
            <a:r>
              <a:rPr lang="en-US" sz="2200" dirty="0" err="1"/>
              <a:t>column_name</a:t>
            </a:r>
            <a:r>
              <a:rPr lang="en-US" sz="2200" dirty="0"/>
              <a:t>(s) </a:t>
            </a:r>
            <a:r>
              <a:rPr lang="en-US" sz="2200" b="1" dirty="0"/>
              <a:t>FROM</a:t>
            </a:r>
            <a:r>
              <a:rPr lang="en-US" sz="2200" dirty="0"/>
              <a:t> </a:t>
            </a:r>
            <a:r>
              <a:rPr lang="en-US" sz="2200" dirty="0" err="1"/>
              <a:t>table_name</a:t>
            </a:r>
            <a:endParaRPr lang="en-US" sz="2200" dirty="0"/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8497F07D-E29C-432F-9F4B-E03FD25C0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494" y="4284074"/>
            <a:ext cx="8113525" cy="11079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id-ID" sz="2200" b="1" dirty="0"/>
              <a:t>SELECT </a:t>
            </a:r>
            <a:r>
              <a:rPr lang="id-ID" sz="2200" dirty="0"/>
              <a:t>[*] [&lt;kolom1&gt;, &lt;kolom2&gt;, . . ., &lt;kolomN&gt;]</a:t>
            </a:r>
          </a:p>
          <a:p>
            <a:r>
              <a:rPr lang="id-ID" sz="2200" dirty="0"/>
              <a:t>[&lt;alias</a:t>
            </a:r>
            <a:r>
              <a:rPr lang="en-US" sz="2200" dirty="0"/>
              <a:t>.column1</a:t>
            </a:r>
            <a:r>
              <a:rPr lang="id-ID" sz="2200" dirty="0"/>
              <a:t>&gt;, &lt; alias</a:t>
            </a:r>
            <a:r>
              <a:rPr lang="en-US" sz="2200" dirty="0"/>
              <a:t>.column2</a:t>
            </a:r>
            <a:r>
              <a:rPr lang="id-ID" sz="2200" dirty="0"/>
              <a:t>&gt;, . . . , &lt; alias</a:t>
            </a:r>
            <a:r>
              <a:rPr lang="en-US" sz="2200" dirty="0"/>
              <a:t>.</a:t>
            </a:r>
            <a:r>
              <a:rPr lang="en-US" sz="2200" dirty="0" err="1"/>
              <a:t>columnN</a:t>
            </a:r>
            <a:r>
              <a:rPr lang="id-ID" sz="2200" dirty="0"/>
              <a:t>&gt;]</a:t>
            </a:r>
          </a:p>
          <a:p>
            <a:r>
              <a:rPr lang="id-ID" sz="2200" b="1" dirty="0"/>
              <a:t>FROM</a:t>
            </a:r>
            <a:r>
              <a:rPr lang="id-ID" sz="2200" dirty="0"/>
              <a:t> &lt;</a:t>
            </a:r>
            <a:r>
              <a:rPr lang="en-US" sz="2200" dirty="0" err="1"/>
              <a:t>table_name</a:t>
            </a:r>
            <a:r>
              <a:rPr lang="id-ID" sz="22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98132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9F38B5CF-6E0E-4D77-A981-4306635E15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3863" y="1562103"/>
            <a:ext cx="8364537" cy="479427"/>
          </a:xfrm>
        </p:spPr>
        <p:txBody>
          <a:bodyPr/>
          <a:lstStyle/>
          <a:p>
            <a:r>
              <a:rPr lang="en-US" dirty="0"/>
              <a:t>SELECT Example</a:t>
            </a:r>
          </a:p>
        </p:txBody>
      </p:sp>
      <p:sp>
        <p:nvSpPr>
          <p:cNvPr id="8" name="Rectangle 53">
            <a:extLst>
              <a:ext uri="{FF2B5EF4-FFF2-40B4-BE49-F238E27FC236}">
                <a16:creationId xmlns:a16="http://schemas.microsoft.com/office/drawing/2014/main" id="{73E755FF-8EA1-43FA-A55C-C29C308C5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4" y="5599646"/>
            <a:ext cx="11768667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96875" indent="-3968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Ø"/>
            </a:pPr>
            <a:endParaRPr lang="en-US" sz="2200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96F3292C-C2FF-41B4-86E2-0CF8FBC71658}"/>
              </a:ext>
            </a:extLst>
          </p:cNvPr>
          <p:cNvSpPr txBox="1">
            <a:spLocks noChangeArrowheads="1"/>
          </p:cNvSpPr>
          <p:nvPr/>
        </p:nvSpPr>
        <p:spPr>
          <a:xfrm>
            <a:off x="1438275" y="2252299"/>
            <a:ext cx="8465889" cy="97948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Q</a:t>
            </a:r>
            <a:r>
              <a:rPr lang="id-ID" sz="2000" dirty="0"/>
              <a:t> : </a:t>
            </a:r>
            <a:r>
              <a:rPr lang="en-US" sz="2000" dirty="0"/>
              <a:t>Get Information of First Name and Ages based on Person Table</a:t>
            </a:r>
            <a:endParaRPr lang="id-ID" sz="2000" dirty="0"/>
          </a:p>
          <a:p>
            <a:r>
              <a:rPr lang="en-US" sz="2000" dirty="0"/>
              <a:t>A </a:t>
            </a:r>
            <a:r>
              <a:rPr lang="id-ID" sz="2000" dirty="0"/>
              <a:t>:</a:t>
            </a:r>
          </a:p>
          <a:p>
            <a:endParaRPr lang="en-US" sz="2000" dirty="0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82011D9D-A2EB-4801-B2B8-E76A4EEBFB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3476" y="2633415"/>
            <a:ext cx="5323484" cy="4308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2200" b="1" dirty="0">
                <a:solidFill>
                  <a:srgbClr val="5E0E66"/>
                </a:solidFill>
              </a:rPr>
              <a:t>SELECT</a:t>
            </a:r>
            <a:r>
              <a:rPr lang="en-US" sz="2200" b="1" dirty="0"/>
              <a:t> </a:t>
            </a:r>
            <a:r>
              <a:rPr lang="en-US" sz="2200" dirty="0"/>
              <a:t>FIRSTNAME, AGE </a:t>
            </a:r>
            <a:r>
              <a:rPr lang="en-US" sz="2200" b="1" dirty="0">
                <a:solidFill>
                  <a:srgbClr val="5E0E66"/>
                </a:solidFill>
              </a:rPr>
              <a:t>FROM </a:t>
            </a:r>
            <a:r>
              <a:rPr lang="en-US" sz="2200" dirty="0"/>
              <a:t>CUSTOMER;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726C52F9-4702-4488-934D-F162E4F04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8275" y="3260155"/>
            <a:ext cx="77724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2400" dirty="0"/>
              <a:t>Result</a:t>
            </a:r>
            <a:r>
              <a:rPr lang="id-ID" sz="2400" dirty="0"/>
              <a:t>: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FDFE4D-EE95-7183-A51F-D5224231D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942" y="3723554"/>
            <a:ext cx="5157759" cy="150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24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9F38B5CF-6E0E-4D77-A981-4306635E15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3863" y="1562103"/>
            <a:ext cx="8364537" cy="479427"/>
          </a:xfrm>
        </p:spPr>
        <p:txBody>
          <a:bodyPr/>
          <a:lstStyle/>
          <a:p>
            <a:r>
              <a:rPr lang="en-US" dirty="0"/>
              <a:t>WHERE clause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7AE945F-F680-4268-9182-489E3039A6AD}"/>
              </a:ext>
            </a:extLst>
          </p:cNvPr>
          <p:cNvSpPr txBox="1">
            <a:spLocks noChangeArrowheads="1"/>
          </p:cNvSpPr>
          <p:nvPr/>
        </p:nvSpPr>
        <p:spPr>
          <a:xfrm>
            <a:off x="804861" y="2041530"/>
            <a:ext cx="9396757" cy="13874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WHERE is used to filter data so that it only displays data according to </a:t>
            </a:r>
            <a:r>
              <a:rPr lang="en-US" b="1" dirty="0"/>
              <a:t>certain criteria</a:t>
            </a:r>
            <a:r>
              <a:rPr lang="en-US" dirty="0"/>
              <a:t>.</a:t>
            </a:r>
          </a:p>
          <a:p>
            <a:r>
              <a:rPr lang="id-ID" dirty="0"/>
              <a:t>Syntax: </a:t>
            </a:r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9E916F9-60B9-4DE9-91A5-8BDC22B4E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0374" y="3000536"/>
            <a:ext cx="7797308" cy="1200329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2400" b="1" dirty="0"/>
              <a:t>SELECT column </a:t>
            </a:r>
            <a:endParaRPr lang="id-ID" sz="2400" b="1" dirty="0"/>
          </a:p>
          <a:p>
            <a:r>
              <a:rPr lang="en-US" sz="2400" b="1" dirty="0"/>
              <a:t>FROM table </a:t>
            </a:r>
            <a:endParaRPr lang="id-ID" sz="2400" b="1" dirty="0"/>
          </a:p>
          <a:p>
            <a:r>
              <a:rPr lang="en-US" sz="2400" b="1" dirty="0"/>
              <a:t>WHERE &lt;criteria&gt;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6202FE-3C28-479E-9B62-509175D80977}"/>
              </a:ext>
            </a:extLst>
          </p:cNvPr>
          <p:cNvSpPr/>
          <p:nvPr/>
        </p:nvSpPr>
        <p:spPr>
          <a:xfrm>
            <a:off x="804860" y="4388006"/>
            <a:ext cx="93967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5000"/>
              <a:buFont typeface="Courier New" pitchFamily="49" charset="0"/>
              <a:buChar char="o"/>
            </a:pPr>
            <a:r>
              <a:rPr lang="en-US" sz="2800" dirty="0"/>
              <a:t>If </a:t>
            </a:r>
            <a:r>
              <a:rPr lang="en-US" sz="2800" b="1" dirty="0"/>
              <a:t>&lt;criteria&gt; </a:t>
            </a:r>
            <a:r>
              <a:rPr lang="en-US" sz="2800" dirty="0"/>
              <a:t>more than 1, then it can be added with AND or </a:t>
            </a:r>
            <a:r>
              <a:rPr lang="en-US" sz="2800" dirty="0" err="1"/>
              <a:t>OR</a:t>
            </a:r>
            <a:r>
              <a:rPr lang="en-US" sz="2800" dirty="0"/>
              <a:t> (as needed)</a:t>
            </a:r>
          </a:p>
        </p:txBody>
      </p:sp>
    </p:spTree>
    <p:extLst>
      <p:ext uri="{BB962C8B-B14F-4D97-AF65-F5344CB8AC3E}">
        <p14:creationId xmlns:p14="http://schemas.microsoft.com/office/powerpoint/2010/main" val="2141026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FCA89559-6187-4A49-B2FD-FACA79AA03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8989" y="1394884"/>
            <a:ext cx="8861787" cy="64293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Example of using WHERE Clause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C37CDA7B-600B-45E2-A8AF-7ED1D33B5817}"/>
              </a:ext>
            </a:extLst>
          </p:cNvPr>
          <p:cNvSpPr txBox="1">
            <a:spLocks noChangeArrowheads="1"/>
          </p:cNvSpPr>
          <p:nvPr/>
        </p:nvSpPr>
        <p:spPr>
          <a:xfrm>
            <a:off x="718444" y="2031781"/>
            <a:ext cx="10419609" cy="13398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Q</a:t>
            </a:r>
            <a:r>
              <a:rPr lang="id-ID" sz="2400" b="1" dirty="0"/>
              <a:t>: </a:t>
            </a:r>
            <a:r>
              <a:rPr lang="en-US" sz="2400" dirty="0"/>
              <a:t>Get Information of First Name of Person who are less than 29 years old.</a:t>
            </a:r>
            <a:endParaRPr lang="id-ID" sz="2400" dirty="0"/>
          </a:p>
          <a:p>
            <a:pPr>
              <a:lnSpc>
                <a:spcPct val="80000"/>
              </a:lnSpc>
            </a:pPr>
            <a:r>
              <a:rPr lang="en-US" sz="2400" b="1" dirty="0"/>
              <a:t>A</a:t>
            </a:r>
            <a:r>
              <a:rPr lang="id-ID" sz="2400" b="1" dirty="0"/>
              <a:t>:</a:t>
            </a:r>
            <a:endParaRPr lang="en-US" sz="2400" dirty="0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7E271D44-602D-4BF1-9EE1-7C075F08C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4409" y="2505587"/>
            <a:ext cx="5184775" cy="1107996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r>
              <a:rPr lang="en-US" sz="2200" b="1" dirty="0">
                <a:solidFill>
                  <a:srgbClr val="5E0E66"/>
                </a:solidFill>
              </a:rPr>
              <a:t>SELECT </a:t>
            </a:r>
            <a:r>
              <a:rPr lang="en-US" sz="2200" dirty="0"/>
              <a:t>FIRSTNAME, AGE </a:t>
            </a:r>
          </a:p>
          <a:p>
            <a:r>
              <a:rPr lang="en-US" sz="2200" b="1" dirty="0">
                <a:solidFill>
                  <a:srgbClr val="5E0E66"/>
                </a:solidFill>
              </a:rPr>
              <a:t>FROM </a:t>
            </a:r>
            <a:r>
              <a:rPr lang="en-US" sz="2200" dirty="0"/>
              <a:t>CUSTOMER</a:t>
            </a:r>
          </a:p>
          <a:p>
            <a:r>
              <a:rPr lang="en-US" sz="2200" b="1" dirty="0">
                <a:solidFill>
                  <a:srgbClr val="5E0E66"/>
                </a:solidFill>
              </a:rPr>
              <a:t>WHERE </a:t>
            </a:r>
            <a:r>
              <a:rPr lang="en-US" sz="2200" dirty="0"/>
              <a:t>AGE &lt; 29;</a:t>
            </a: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B2FFF937-E64F-416F-906B-382BD7603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364" y="4008528"/>
            <a:ext cx="77724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2400" dirty="0"/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0CCE7-3A2E-C486-3762-1DDBE9DFE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06" y="4008527"/>
            <a:ext cx="4567562" cy="130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14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1FD0BC7-3523-7C49-92FB-95926B60F8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" b="3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DBD43F-C2B4-4F5C-82EB-699001BE4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Data Manipulation Language (DML)</a:t>
            </a:r>
            <a:endParaRPr lang="id-ID" sz="5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8BE474-E3E5-49D8-BCE7-BCB985B778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400"/>
              <a:t>Data Manipulation Language</a:t>
            </a:r>
            <a:endParaRPr lang="id-ID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387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25"/>
    </mc:Choice>
    <mc:Fallback xmlns="">
      <p:transition spd="slow" advTm="3552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9F38B5CF-6E0E-4D77-A981-4306635E15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3863" y="1568282"/>
            <a:ext cx="8364537" cy="479427"/>
          </a:xfrm>
        </p:spPr>
        <p:txBody>
          <a:bodyPr/>
          <a:lstStyle/>
          <a:p>
            <a:r>
              <a:rPr lang="en-US" sz="3200" dirty="0"/>
              <a:t>WHERE Clause for Data Filter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10780169-585D-479F-BAEC-7907E4A56E4B}"/>
              </a:ext>
            </a:extLst>
          </p:cNvPr>
          <p:cNvSpPr txBox="1">
            <a:spLocks noChangeArrowheads="1"/>
          </p:cNvSpPr>
          <p:nvPr/>
        </p:nvSpPr>
        <p:spPr>
          <a:xfrm>
            <a:off x="592137" y="2280492"/>
            <a:ext cx="10391680" cy="23245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/>
              <a:t>Where to filter or search data in SQL Server can be in the form of expressions, namely:</a:t>
            </a:r>
          </a:p>
          <a:p>
            <a:r>
              <a:rPr lang="en-US" dirty="0">
                <a:solidFill>
                  <a:srgbClr val="002060"/>
                </a:solidFill>
              </a:rPr>
              <a:t>comparison operation</a:t>
            </a:r>
          </a:p>
          <a:p>
            <a:r>
              <a:rPr lang="en-US" dirty="0">
                <a:solidFill>
                  <a:srgbClr val="002060"/>
                </a:solidFill>
              </a:rPr>
              <a:t>pattern approach operation</a:t>
            </a:r>
          </a:p>
          <a:p>
            <a:r>
              <a:rPr lang="en-US" dirty="0">
                <a:solidFill>
                  <a:srgbClr val="002060"/>
                </a:solidFill>
              </a:rPr>
              <a:t>comparison operation with a set of values</a:t>
            </a:r>
          </a:p>
        </p:txBody>
      </p:sp>
    </p:spTree>
    <p:extLst>
      <p:ext uri="{BB962C8B-B14F-4D97-AF65-F5344CB8AC3E}">
        <p14:creationId xmlns:p14="http://schemas.microsoft.com/office/powerpoint/2010/main" val="2258057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9F38B5CF-6E0E-4D77-A981-4306635E15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3863" y="1568282"/>
            <a:ext cx="8364537" cy="479427"/>
          </a:xfrm>
        </p:spPr>
        <p:txBody>
          <a:bodyPr/>
          <a:lstStyle/>
          <a:p>
            <a:r>
              <a:rPr lang="en-US" sz="3200" dirty="0"/>
              <a:t>Operators in WHERE Clause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00A9D2-58CC-423F-8FEE-8F81D4CA3638}"/>
              </a:ext>
            </a:extLst>
          </p:cNvPr>
          <p:cNvSpPr txBox="1">
            <a:spLocks noChangeArrowheads="1"/>
          </p:cNvSpPr>
          <p:nvPr/>
        </p:nvSpPr>
        <p:spPr>
          <a:xfrm>
            <a:off x="423863" y="2047709"/>
            <a:ext cx="9790111" cy="4794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operators that can be used in the WHERE clause are:</a:t>
            </a:r>
          </a:p>
        </p:txBody>
      </p:sp>
      <p:graphicFrame>
        <p:nvGraphicFramePr>
          <p:cNvPr id="5" name="Group 99">
            <a:extLst>
              <a:ext uri="{FF2B5EF4-FFF2-40B4-BE49-F238E27FC236}">
                <a16:creationId xmlns:a16="http://schemas.microsoft.com/office/drawing/2014/main" id="{14D961A5-0516-4D51-BA17-461B6070BB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7219664"/>
              </p:ext>
            </p:extLst>
          </p:nvPr>
        </p:nvGraphicFramePr>
        <p:xfrm>
          <a:off x="517644" y="2625570"/>
          <a:ext cx="6840537" cy="3585600"/>
        </p:xfrm>
        <a:graphic>
          <a:graphicData uri="http://schemas.openxmlformats.org/drawingml/2006/table">
            <a:tbl>
              <a:tblPr/>
              <a:tblGrid>
                <a:gridCol w="2020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Operator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Description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=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Equal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&lt;&gt;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Not equal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&gt;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Greater than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&lt;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Less than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&gt;=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Greater than or equal</a:t>
                      </a:r>
                      <a:r>
                        <a:rPr kumimoji="0" lang="id-ID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 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&lt;=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Less than or equal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BETWEEN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Between an inclusive range</a:t>
                      </a:r>
                      <a:r>
                        <a:rPr kumimoji="0" lang="id-ID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 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14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LIKE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Search for a pattern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47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7EF7C789-0A81-4139-BB67-A54767FA3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1923" y="1293285"/>
            <a:ext cx="10133010" cy="67098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Example of Comparison Operation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95897F1-5E1D-471C-A546-B5A676E3C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072089"/>
            <a:ext cx="7391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get male employees: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0B95CA5-874C-4F97-A836-9B12808DC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6766" y="2453059"/>
            <a:ext cx="58830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sz="2000" b="1" dirty="0">
                <a:latin typeface="Courier New" pitchFamily="49" charset="0"/>
              </a:rPr>
              <a:t>SELECT * FROM </a:t>
            </a:r>
            <a:r>
              <a:rPr lang="id-ID" sz="2000" b="1" dirty="0">
                <a:latin typeface="Courier New" pitchFamily="49" charset="0"/>
              </a:rPr>
              <a:t>Employee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</a:rPr>
              <a:t>WHERE </a:t>
            </a:r>
            <a:r>
              <a:rPr lang="id-ID" sz="2000" b="1" dirty="0">
                <a:solidFill>
                  <a:schemeClr val="accent1"/>
                </a:solidFill>
                <a:latin typeface="Courier New" pitchFamily="49" charset="0"/>
              </a:rPr>
              <a:t>Sex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</a:rPr>
              <a:t>=‘</a:t>
            </a:r>
            <a:r>
              <a:rPr lang="id-ID" sz="2000" b="1" dirty="0">
                <a:solidFill>
                  <a:schemeClr val="accent1"/>
                </a:solidFill>
                <a:latin typeface="Courier New" pitchFamily="49" charset="0"/>
              </a:rPr>
              <a:t>M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</a:rPr>
              <a:t>’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6F807B0-43BF-489C-858D-DFE9DF10E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834089"/>
            <a:ext cx="73914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get employees whose year of birth is more than 1965:</a:t>
            </a: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83DF995A-BBB0-42AC-9E20-F19954A54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648" y="3291289"/>
            <a:ext cx="619515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sz="2000" b="1">
                <a:latin typeface="Courier New" pitchFamily="49" charset="0"/>
              </a:rPr>
              <a:t>SELECT * FROM </a:t>
            </a:r>
            <a:r>
              <a:rPr lang="id-ID" sz="2000" b="1">
                <a:latin typeface="Courier New" pitchFamily="49" charset="0"/>
              </a:rPr>
              <a:t>Employee</a:t>
            </a:r>
            <a:r>
              <a:rPr lang="en-US" sz="2000" b="1">
                <a:latin typeface="Courier New" pitchFamily="49" charset="0"/>
              </a:rPr>
              <a:t> </a:t>
            </a:r>
          </a:p>
          <a:p>
            <a:r>
              <a:rPr lang="en-US" sz="2000" b="1">
                <a:solidFill>
                  <a:schemeClr val="accent1"/>
                </a:solidFill>
                <a:latin typeface="Courier New" pitchFamily="49" charset="0"/>
              </a:rPr>
              <a:t>WHERE year(</a:t>
            </a:r>
            <a:r>
              <a:rPr lang="id-ID" sz="2000" b="1">
                <a:solidFill>
                  <a:schemeClr val="accent1"/>
                </a:solidFill>
                <a:latin typeface="Courier New" pitchFamily="49" charset="0"/>
              </a:rPr>
              <a:t>Bdate</a:t>
            </a:r>
            <a:r>
              <a:rPr lang="en-US" sz="2000" b="1">
                <a:solidFill>
                  <a:schemeClr val="accent1"/>
                </a:solidFill>
                <a:latin typeface="Courier New" pitchFamily="49" charset="0"/>
              </a:rPr>
              <a:t>)</a:t>
            </a:r>
            <a:r>
              <a:rPr lang="en-US" sz="2000" b="1">
                <a:solidFill>
                  <a:schemeClr val="accent1"/>
                </a:solidFill>
              </a:rPr>
              <a:t> &gt; 19</a:t>
            </a:r>
            <a:r>
              <a:rPr lang="id-ID" sz="2000" b="1">
                <a:solidFill>
                  <a:schemeClr val="accent1"/>
                </a:solidFill>
              </a:rPr>
              <a:t>65</a:t>
            </a:r>
            <a:endParaRPr lang="en-US" sz="2000" b="1">
              <a:solidFill>
                <a:schemeClr val="accent1"/>
              </a:solidFill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A5B49B76-437D-456A-B726-8E1A039CB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957979"/>
            <a:ext cx="7391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get female employees born in </a:t>
            </a:r>
            <a:r>
              <a:rPr lang="en-US" sz="2000" dirty="0" smtClean="0"/>
              <a:t>June:</a:t>
            </a:r>
            <a:endParaRPr lang="en-US" sz="2000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6B3A44B3-0DD0-47EA-B8D6-6A9EB1CE1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648" y="4419769"/>
            <a:ext cx="940932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sz="2000" b="1" dirty="0">
                <a:latin typeface="Courier New" pitchFamily="49" charset="0"/>
              </a:rPr>
              <a:t>SELECT * FROM </a:t>
            </a:r>
            <a:r>
              <a:rPr lang="id-ID" sz="2000" b="1" dirty="0">
                <a:latin typeface="Courier New" pitchFamily="49" charset="0"/>
              </a:rPr>
              <a:t>Employee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</a:rPr>
              <a:t>WHERE </a:t>
            </a:r>
            <a:r>
              <a:rPr lang="id-ID" sz="2000" b="1" dirty="0">
                <a:solidFill>
                  <a:schemeClr val="accent1"/>
                </a:solidFill>
                <a:latin typeface="Courier New" pitchFamily="49" charset="0"/>
              </a:rPr>
              <a:t>Sex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</a:rPr>
              <a:t>=‘</a:t>
            </a:r>
            <a:r>
              <a:rPr lang="id-ID" sz="2000" b="1" dirty="0">
                <a:solidFill>
                  <a:schemeClr val="accent1"/>
                </a:solidFill>
                <a:latin typeface="Courier New" pitchFamily="49" charset="0"/>
              </a:rPr>
              <a:t>F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</a:rPr>
              <a:t>’ AND month(</a:t>
            </a:r>
            <a:r>
              <a:rPr lang="id-ID" sz="2000" b="1" dirty="0">
                <a:solidFill>
                  <a:schemeClr val="accent1"/>
                </a:solidFill>
                <a:latin typeface="Courier New" pitchFamily="49" charset="0"/>
              </a:rPr>
              <a:t>Bdate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</a:rPr>
              <a:t>)=6</a:t>
            </a: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E625494E-99D6-45DC-B450-2D15E955B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164605"/>
            <a:ext cx="86326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Get Collections that have not been returned (Return Date not filled in):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1392FF-8DBC-49E3-A122-9F881ECB5C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648" y="5651872"/>
            <a:ext cx="79982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sz="2000" b="1" dirty="0">
                <a:latin typeface="Courier New" pitchFamily="49" charset="0"/>
              </a:rPr>
              <a:t>SELECT * FROM Collection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</a:rPr>
              <a:t>WHERE </a:t>
            </a:r>
            <a:r>
              <a:rPr lang="en-US" sz="2000" b="1" dirty="0" err="1">
                <a:solidFill>
                  <a:schemeClr val="accent1"/>
                </a:solidFill>
                <a:latin typeface="Courier New" pitchFamily="49" charset="0"/>
              </a:rPr>
              <a:t>ReturnDate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</a:rPr>
              <a:t> IS NULL </a:t>
            </a:r>
          </a:p>
        </p:txBody>
      </p:sp>
    </p:spTree>
    <p:extLst>
      <p:ext uri="{BB962C8B-B14F-4D97-AF65-F5344CB8AC3E}">
        <p14:creationId xmlns:p14="http://schemas.microsoft.com/office/powerpoint/2010/main" val="274304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1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7EF7C789-0A81-4139-BB67-A54767FA3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1923" y="1293285"/>
            <a:ext cx="10133010" cy="67098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chemeClr val="accent1"/>
                </a:solidFill>
              </a:rPr>
              <a:t>LIKE </a:t>
            </a:r>
            <a:r>
              <a:rPr lang="en-US" dirty="0"/>
              <a:t>(Pattern Comparing)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09D3FFF4-517D-434C-97B2-94F566AC18A9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2019300"/>
            <a:ext cx="9579166" cy="19798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operation, </a:t>
            </a:r>
            <a:r>
              <a:rPr lang="en-US" b="1" dirty="0"/>
              <a:t>only </a:t>
            </a:r>
            <a:r>
              <a:rPr lang="en-US" dirty="0"/>
              <a:t>for comparison of values of </a:t>
            </a:r>
            <a:r>
              <a:rPr lang="en-US" b="1" dirty="0"/>
              <a:t>type string</a:t>
            </a:r>
          </a:p>
          <a:p>
            <a:r>
              <a:rPr lang="en-US" dirty="0"/>
              <a:t>Used to identify strings that have a certain pattern.</a:t>
            </a:r>
          </a:p>
          <a:p>
            <a:r>
              <a:rPr lang="en-US" dirty="0"/>
              <a:t>In this operation, the following symbols are used: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F44D4BF-528A-4350-809C-A181B79A2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119" y="3604546"/>
            <a:ext cx="10240241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800" dirty="0"/>
              <a:t>symbol </a:t>
            </a:r>
            <a:r>
              <a:rPr lang="en-US" sz="2800" b="1" dirty="0">
                <a:solidFill>
                  <a:schemeClr val="accent1"/>
                </a:solidFill>
              </a:rPr>
              <a:t>%</a:t>
            </a:r>
            <a:r>
              <a:rPr lang="id-ID" sz="2800" dirty="0"/>
              <a:t> </a:t>
            </a:r>
            <a:r>
              <a:rPr lang="en-US" sz="2800" dirty="0"/>
              <a:t>means representing 0 to infinity of any character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800" dirty="0"/>
              <a:t>symbol </a:t>
            </a:r>
            <a:r>
              <a:rPr lang="en-US" sz="2800" b="1" dirty="0">
                <a:solidFill>
                  <a:schemeClr val="accent1"/>
                </a:solidFill>
              </a:rPr>
              <a:t>_</a:t>
            </a:r>
            <a:r>
              <a:rPr lang="en-US" sz="2800" dirty="0"/>
              <a:t> means represents 1 any character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8001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7EF7C789-0A81-4139-BB67-A54767FA3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1923" y="1293285"/>
            <a:ext cx="10133010" cy="67098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Example of </a:t>
            </a:r>
            <a:r>
              <a:rPr lang="en-US" dirty="0">
                <a:solidFill>
                  <a:schemeClr val="accent1"/>
                </a:solidFill>
              </a:rPr>
              <a:t>LIKE </a:t>
            </a:r>
            <a:r>
              <a:rPr lang="en-US" dirty="0"/>
              <a:t>(Pattern Comparing)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65047C4-2644-487D-880F-3A851B277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055476"/>
            <a:ext cx="870712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396875" indent="-396875">
              <a:buFont typeface="Wingdings" pitchFamily="2" charset="2"/>
              <a:buChar char="v"/>
            </a:pPr>
            <a:r>
              <a:rPr lang="en-US" sz="2200" dirty="0"/>
              <a:t>Show employees whose addresses have the word </a:t>
            </a:r>
            <a:r>
              <a:rPr lang="en-US" sz="2200" b="1" dirty="0"/>
              <a:t>"Houston"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1BFDF9-6878-443E-84D3-B7E2ED58A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0909" y="2512210"/>
            <a:ext cx="8074446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sz="2200" b="1" dirty="0">
                <a:latin typeface="Courier New" pitchFamily="49" charset="0"/>
              </a:rPr>
              <a:t>SELECT * FROM Employee </a:t>
            </a:r>
          </a:p>
          <a:p>
            <a:r>
              <a:rPr lang="en-US" sz="2200" b="1" dirty="0">
                <a:latin typeface="Courier New" pitchFamily="49" charset="0"/>
              </a:rPr>
              <a:t>WHERE Address LIKE ‘%Houston%’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6AB92-641A-4D5B-95B4-EE9ECEBC9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276600"/>
            <a:ext cx="777240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396875" indent="-396875">
              <a:buFont typeface="Wingdings" pitchFamily="2" charset="2"/>
              <a:buChar char="v"/>
            </a:pPr>
            <a:r>
              <a:rPr lang="en-US" sz="2200" dirty="0"/>
              <a:t>Show employees whose second letter of name is </a:t>
            </a:r>
            <a:r>
              <a:rPr lang="en-US" sz="2200" b="1" dirty="0"/>
              <a:t>“m”</a:t>
            </a:r>
            <a:endParaRPr lang="en-US" sz="2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37E0F7-20A5-4AE9-B8D9-BA9E729F7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1531" y="3729037"/>
            <a:ext cx="5621338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2200" b="1" dirty="0">
                <a:latin typeface="Courier New" pitchFamily="49" charset="0"/>
              </a:rPr>
              <a:t>SELECT </a:t>
            </a:r>
            <a:r>
              <a:rPr lang="id-ID" sz="2200" b="1" dirty="0">
                <a:latin typeface="Courier New" pitchFamily="49" charset="0"/>
              </a:rPr>
              <a:t>SSN, Fname</a:t>
            </a:r>
            <a:r>
              <a:rPr lang="en-US" sz="2200" b="1" dirty="0">
                <a:latin typeface="Courier New" pitchFamily="49" charset="0"/>
              </a:rPr>
              <a:t> FROM </a:t>
            </a:r>
            <a:r>
              <a:rPr lang="id-ID" sz="2200" b="1" dirty="0">
                <a:latin typeface="Courier New" pitchFamily="49" charset="0"/>
              </a:rPr>
              <a:t>Employee</a:t>
            </a:r>
            <a:r>
              <a:rPr lang="en-US" sz="2200" b="1" dirty="0">
                <a:latin typeface="Courier New" pitchFamily="49" charset="0"/>
              </a:rPr>
              <a:t> </a:t>
            </a:r>
            <a:endParaRPr lang="id-ID" sz="2200" b="1" dirty="0">
              <a:latin typeface="Courier New" pitchFamily="49" charset="0"/>
            </a:endParaRPr>
          </a:p>
          <a:p>
            <a:r>
              <a:rPr lang="en-US" sz="2200" b="1" dirty="0">
                <a:latin typeface="Courier New" pitchFamily="49" charset="0"/>
              </a:rPr>
              <a:t>WHERE </a:t>
            </a:r>
            <a:r>
              <a:rPr lang="id-ID" sz="2200" b="1" dirty="0">
                <a:latin typeface="Courier New" pitchFamily="49" charset="0"/>
              </a:rPr>
              <a:t>F</a:t>
            </a:r>
            <a:r>
              <a:rPr lang="en-US" sz="2200" b="1" dirty="0">
                <a:latin typeface="Courier New" pitchFamily="49" charset="0"/>
              </a:rPr>
              <a:t>Nam</a:t>
            </a:r>
            <a:r>
              <a:rPr lang="id-ID" sz="2200" b="1" dirty="0">
                <a:latin typeface="Courier New" pitchFamily="49" charset="0"/>
              </a:rPr>
              <a:t>e</a:t>
            </a:r>
            <a:r>
              <a:rPr lang="en-US" sz="2200" b="1" dirty="0">
                <a:latin typeface="Courier New" pitchFamily="49" charset="0"/>
              </a:rPr>
              <a:t> LIKE ‘_m%’ </a:t>
            </a:r>
          </a:p>
        </p:txBody>
      </p:sp>
    </p:spTree>
    <p:extLst>
      <p:ext uri="{BB962C8B-B14F-4D97-AF65-F5344CB8AC3E}">
        <p14:creationId xmlns:p14="http://schemas.microsoft.com/office/powerpoint/2010/main" val="163801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7EF7C789-0A81-4139-BB67-A54767FA3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1923" y="1293285"/>
            <a:ext cx="10133010" cy="67098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Example of </a:t>
            </a:r>
            <a:r>
              <a:rPr lang="en-US" dirty="0">
                <a:solidFill>
                  <a:schemeClr val="accent1"/>
                </a:solidFill>
              </a:rPr>
              <a:t>Another </a:t>
            </a:r>
            <a:r>
              <a:rPr lang="en-US" dirty="0"/>
              <a:t>Pattern Comparing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65047C4-2644-487D-880F-3A851B277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055476"/>
            <a:ext cx="73914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396875" indent="-396875">
              <a:buFont typeface="Wingdings" pitchFamily="2" charset="2"/>
              <a:buChar char="v"/>
            </a:pPr>
            <a:r>
              <a:rPr lang="en-US" sz="2200" dirty="0"/>
              <a:t>Show employees whose eleventh letter of address is </a:t>
            </a:r>
            <a:r>
              <a:rPr lang="en-US" sz="2200" b="1" dirty="0"/>
              <a:t>“g”</a:t>
            </a: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1BFDF9-6878-443E-84D3-B7E2ED58A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0909" y="2512210"/>
            <a:ext cx="8074446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sz="2200" b="1" dirty="0">
                <a:latin typeface="Courier New" pitchFamily="49" charset="0"/>
              </a:rPr>
              <a:t>SELECT * FROM Employee </a:t>
            </a:r>
          </a:p>
          <a:p>
            <a:r>
              <a:rPr lang="en-US" sz="2200" b="1" dirty="0">
                <a:latin typeface="Courier New" pitchFamily="49" charset="0"/>
              </a:rPr>
              <a:t>WHERE </a:t>
            </a:r>
            <a:r>
              <a:rPr lang="en-US" sz="2200" b="1" dirty="0" err="1">
                <a:latin typeface="Courier New" pitchFamily="49" charset="0"/>
              </a:rPr>
              <a:t>substr</a:t>
            </a:r>
            <a:r>
              <a:rPr lang="en-US" sz="2200" b="1" dirty="0">
                <a:latin typeface="Courier New" pitchFamily="49" charset="0"/>
              </a:rPr>
              <a:t>(Address,11,1)=‘g’</a:t>
            </a:r>
          </a:p>
        </p:txBody>
      </p:sp>
    </p:spTree>
    <p:extLst>
      <p:ext uri="{BB962C8B-B14F-4D97-AF65-F5344CB8AC3E}">
        <p14:creationId xmlns:p14="http://schemas.microsoft.com/office/powerpoint/2010/main" val="215479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7EF7C789-0A81-4139-BB67-A54767FA3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1923" y="1293285"/>
            <a:ext cx="10133010" cy="67098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IN or NOT IN </a:t>
            </a:r>
            <a:r>
              <a:rPr lang="en-US" sz="2200" dirty="0"/>
              <a:t>(1/3)</a:t>
            </a: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F71AAB7-B0FE-4DA6-B7B8-5F8A54DC65EA}"/>
              </a:ext>
            </a:extLst>
          </p:cNvPr>
          <p:cNvSpPr txBox="1">
            <a:spLocks noChangeArrowheads="1"/>
          </p:cNvSpPr>
          <p:nvPr/>
        </p:nvSpPr>
        <p:spPr>
          <a:xfrm>
            <a:off x="551923" y="2338331"/>
            <a:ext cx="10861552" cy="1524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expression is used to compare with a set of values</a:t>
            </a:r>
          </a:p>
          <a:p>
            <a:r>
              <a:rPr lang="en-US" dirty="0"/>
              <a:t>The set of values can be: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AD83639-0377-4AB4-8CDB-AED347DC8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525" y="3321995"/>
            <a:ext cx="945506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v"/>
            </a:pPr>
            <a:r>
              <a:rPr lang="en-US" sz="2800" dirty="0"/>
              <a:t>entered values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Char char="v"/>
            </a:pPr>
            <a:r>
              <a:rPr lang="en-US" sz="2800" dirty="0"/>
              <a:t>single query (queries whose results contain only one column)</a:t>
            </a:r>
          </a:p>
        </p:txBody>
      </p:sp>
    </p:spTree>
    <p:extLst>
      <p:ext uri="{BB962C8B-B14F-4D97-AF65-F5344CB8AC3E}">
        <p14:creationId xmlns:p14="http://schemas.microsoft.com/office/powerpoint/2010/main" val="816416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7EF7C789-0A81-4139-BB67-A54767FA3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1923" y="1380685"/>
            <a:ext cx="10133010" cy="67098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IN or NOT IN </a:t>
            </a:r>
            <a:r>
              <a:rPr lang="en-US" sz="2200" dirty="0"/>
              <a:t>(2/3)</a:t>
            </a:r>
            <a:endParaRPr lang="en-US" sz="1800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DEABA23-E209-4855-827E-43FD33170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551" y="2282327"/>
            <a:ext cx="106597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chemeClr val="hlink"/>
              </a:buClr>
              <a:buSzPct val="75000"/>
            </a:pPr>
            <a:r>
              <a:rPr lang="en-US" sz="2400" b="1" dirty="0"/>
              <a:t>The values that are filled in, </a:t>
            </a:r>
            <a:r>
              <a:rPr lang="en-US" sz="2400" dirty="0"/>
              <a:t>meaning that we ourselves fill these values in our query.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1F37EC00-DC14-474D-9D11-F8A40230C4FD}"/>
              </a:ext>
            </a:extLst>
          </p:cNvPr>
          <p:cNvSpPr txBox="1">
            <a:spLocks noChangeArrowheads="1"/>
          </p:cNvSpPr>
          <p:nvPr/>
        </p:nvSpPr>
        <p:spPr>
          <a:xfrm>
            <a:off x="632552" y="3196727"/>
            <a:ext cx="2720248" cy="533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en-US" sz="2400" dirty="0"/>
              <a:t>Example: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67C90A53-1695-4663-A826-837DDA9A4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396" y="3628983"/>
            <a:ext cx="1020804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396875" indent="-396875">
              <a:buFont typeface="Wingdings" pitchFamily="2" charset="2"/>
              <a:buChar char="v"/>
            </a:pPr>
            <a:r>
              <a:rPr lang="en-US" sz="2200" dirty="0"/>
              <a:t>Shows person who have ID 2 or 3</a:t>
            </a:r>
            <a:endParaRPr lang="en-US" sz="2000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3CB53E0D-CC3C-40F3-ABB1-0B8A73331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3272" y="4111127"/>
            <a:ext cx="3125343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2200" b="1" dirty="0">
                <a:solidFill>
                  <a:srgbClr val="5E0E66"/>
                </a:solidFill>
              </a:rPr>
              <a:t>SELECT </a:t>
            </a:r>
            <a:r>
              <a:rPr lang="en-US" sz="2200" dirty="0"/>
              <a:t>*</a:t>
            </a:r>
          </a:p>
          <a:p>
            <a:r>
              <a:rPr lang="en-US" sz="2200" b="1" dirty="0">
                <a:solidFill>
                  <a:srgbClr val="5E0E66"/>
                </a:solidFill>
              </a:rPr>
              <a:t>FROM </a:t>
            </a:r>
            <a:r>
              <a:rPr lang="en-US" sz="2200" dirty="0"/>
              <a:t>PERSONS</a:t>
            </a:r>
          </a:p>
          <a:p>
            <a:r>
              <a:rPr lang="en-US" sz="2200" b="1" dirty="0">
                <a:solidFill>
                  <a:srgbClr val="5E0E66"/>
                </a:solidFill>
              </a:rPr>
              <a:t>WHERE </a:t>
            </a:r>
            <a:r>
              <a:rPr lang="en-US" sz="2200" dirty="0" err="1"/>
              <a:t>PersonID</a:t>
            </a:r>
            <a:r>
              <a:rPr lang="en-US" sz="2200" dirty="0"/>
              <a:t> IN (2,3);</a:t>
            </a:r>
          </a:p>
        </p:txBody>
      </p:sp>
    </p:spTree>
    <p:extLst>
      <p:ext uri="{BB962C8B-B14F-4D97-AF65-F5344CB8AC3E}">
        <p14:creationId xmlns:p14="http://schemas.microsoft.com/office/powerpoint/2010/main" val="301714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7EF7C789-0A81-4139-BB67-A54767FA3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1923" y="1319072"/>
            <a:ext cx="10133010" cy="67098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IN or NOT IN </a:t>
            </a:r>
            <a:r>
              <a:rPr lang="en-US" sz="2200" dirty="0"/>
              <a:t>(3/3)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049A67-BD1F-47F8-8438-D78FA9E8AE05}"/>
              </a:ext>
            </a:extLst>
          </p:cNvPr>
          <p:cNvSpPr txBox="1">
            <a:spLocks noChangeArrowheads="1"/>
          </p:cNvSpPr>
          <p:nvPr/>
        </p:nvSpPr>
        <p:spPr>
          <a:xfrm>
            <a:off x="457199" y="1990054"/>
            <a:ext cx="10912207" cy="711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Single query</a:t>
            </a:r>
            <a:r>
              <a:rPr lang="en-US" sz="2400" dirty="0"/>
              <a:t>, i.e. the values used as comparisons are taken from a single query whose results are only one column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CD3531-9F50-41B2-8712-1804763D17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8" y="2913808"/>
            <a:ext cx="178816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defRPr/>
            </a:pPr>
            <a:r>
              <a:rPr lang="en-US" sz="2400" dirty="0">
                <a:effectLst>
                  <a:outerShdw blurRad="38100" dist="38100" dir="2700000" algn="tl">
                    <a:srgbClr val="010199"/>
                  </a:outerShdw>
                </a:effectLst>
              </a:rPr>
              <a:t>Example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1F7CD3-4E53-4777-8387-1675AA80E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909" y="3330373"/>
            <a:ext cx="8077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396875" indent="-396875">
              <a:buFont typeface="Wingdings" pitchFamily="2" charset="2"/>
              <a:buChar char="v"/>
            </a:pPr>
            <a:r>
              <a:rPr lang="en-US" sz="2000" dirty="0"/>
              <a:t>Show data of persons who are not 27 or 29 years old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D15853-E563-4075-8FC0-579136D45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909" y="4549295"/>
            <a:ext cx="7391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marL="396875" indent="-396875">
              <a:buFont typeface="Wingdings" pitchFamily="2" charset="2"/>
              <a:buChar char="v"/>
            </a:pPr>
            <a:r>
              <a:rPr lang="en-US" sz="2000" dirty="0"/>
              <a:t>Show data of persons who do not have Age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BD84F2-B4C4-4C4C-A17E-23B1E19AF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1278" y="4915393"/>
            <a:ext cx="885572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sz="2000" b="1" dirty="0">
                <a:solidFill>
                  <a:srgbClr val="5E0E66"/>
                </a:solidFill>
              </a:rPr>
              <a:t>SELECT </a:t>
            </a:r>
            <a:r>
              <a:rPr lang="en-US" sz="2000" dirty="0"/>
              <a:t>*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5E0E66"/>
                </a:solidFill>
              </a:rPr>
              <a:t>FROM</a:t>
            </a:r>
            <a:r>
              <a:rPr lang="en-US" sz="2000" b="1" dirty="0"/>
              <a:t> </a:t>
            </a:r>
            <a:r>
              <a:rPr lang="en-US" sz="2000" dirty="0"/>
              <a:t>PERSONS</a:t>
            </a:r>
          </a:p>
          <a:p>
            <a:r>
              <a:rPr lang="en-US" sz="2000" b="1" dirty="0">
                <a:solidFill>
                  <a:srgbClr val="5E0E66"/>
                </a:solidFill>
              </a:rPr>
              <a:t>WHERE</a:t>
            </a:r>
            <a:r>
              <a:rPr lang="en-US" sz="2000" b="1" dirty="0"/>
              <a:t> </a:t>
            </a:r>
            <a:r>
              <a:rPr lang="en-US" sz="2000" dirty="0"/>
              <a:t>Age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5E0E66"/>
                </a:solidFill>
              </a:rPr>
              <a:t>IS NULL</a:t>
            </a:r>
            <a:r>
              <a:rPr lang="en-US" sz="2000" b="1" dirty="0"/>
              <a:t>;</a:t>
            </a:r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EF8A1135-F1F5-5C74-11F4-13BCB67FE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1278" y="3685110"/>
            <a:ext cx="320273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US" sz="2000" b="1" dirty="0">
                <a:solidFill>
                  <a:srgbClr val="5E0E66"/>
                </a:solidFill>
              </a:rPr>
              <a:t>SELECT </a:t>
            </a:r>
            <a:r>
              <a:rPr lang="en-US" sz="2000" dirty="0"/>
              <a:t>*</a:t>
            </a:r>
            <a:r>
              <a:rPr lang="en-US" sz="2000" dirty="0">
                <a:solidFill>
                  <a:srgbClr val="5E0E66"/>
                </a:solidFill>
              </a:rPr>
              <a:t> </a:t>
            </a:r>
            <a:r>
              <a:rPr lang="en-US" sz="2000" b="1" dirty="0">
                <a:solidFill>
                  <a:srgbClr val="5E0E66"/>
                </a:solidFill>
              </a:rPr>
              <a:t>FROM </a:t>
            </a:r>
            <a:r>
              <a:rPr lang="en-US" sz="2000" dirty="0"/>
              <a:t>PERSONS</a:t>
            </a:r>
          </a:p>
          <a:p>
            <a:r>
              <a:rPr lang="en-US" sz="2000" b="1" dirty="0">
                <a:solidFill>
                  <a:srgbClr val="5E0E66"/>
                </a:solidFill>
              </a:rPr>
              <a:t>WHERE </a:t>
            </a:r>
            <a:r>
              <a:rPr lang="en-US" sz="2000" dirty="0"/>
              <a:t>Age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5E0E66"/>
                </a:solidFill>
              </a:rPr>
              <a:t>NOT IN </a:t>
            </a:r>
            <a:r>
              <a:rPr lang="en-US" sz="2000" dirty="0"/>
              <a:t>(27,29);</a:t>
            </a:r>
          </a:p>
        </p:txBody>
      </p:sp>
    </p:spTree>
    <p:extLst>
      <p:ext uri="{BB962C8B-B14F-4D97-AF65-F5344CB8AC3E}">
        <p14:creationId xmlns:p14="http://schemas.microsoft.com/office/powerpoint/2010/main" val="20472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7EF7C789-0A81-4139-BB67-A54767FA3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1923" y="1319072"/>
            <a:ext cx="10133010" cy="67098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Aggregation Functions </a:t>
            </a:r>
            <a:r>
              <a:rPr lang="en-US" sz="2000" dirty="0"/>
              <a:t>(1/2)</a:t>
            </a: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82D3BFD-0991-4117-B676-3531EB234038}"/>
              </a:ext>
            </a:extLst>
          </p:cNvPr>
          <p:cNvSpPr txBox="1">
            <a:spLocks noChangeArrowheads="1"/>
          </p:cNvSpPr>
          <p:nvPr/>
        </p:nvSpPr>
        <p:spPr>
          <a:xfrm>
            <a:off x="633470" y="2106976"/>
            <a:ext cx="10471532" cy="10768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query that involves a function counting all rows of data.</a:t>
            </a:r>
          </a:p>
          <a:p>
            <a:r>
              <a:rPr lang="en-US" sz="2400" dirty="0"/>
              <a:t>These functions are: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6499F6-C146-4A26-96E9-2C528773A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869" y="3183875"/>
            <a:ext cx="827458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tabLst>
                <a:tab pos="168275" algn="l"/>
              </a:tabLst>
            </a:pPr>
            <a:r>
              <a:rPr lang="en-US" sz="2400" dirty="0"/>
              <a:t>- </a:t>
            </a:r>
            <a:r>
              <a:rPr lang="en-US" sz="2400" b="1" dirty="0"/>
              <a:t>COUNT(*)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get the number of rows</a:t>
            </a:r>
            <a:br>
              <a:rPr lang="en-US" sz="2400" dirty="0"/>
            </a:br>
            <a:r>
              <a:rPr lang="en-US" sz="2400" dirty="0"/>
              <a:t>- </a:t>
            </a:r>
            <a:r>
              <a:rPr lang="en-US" sz="2400" b="1" dirty="0"/>
              <a:t>SUM(kolom)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get column sum result</a:t>
            </a:r>
            <a:br>
              <a:rPr lang="en-US" sz="2400" dirty="0"/>
            </a:br>
            <a:r>
              <a:rPr lang="en-US" sz="2400" dirty="0"/>
              <a:t>- </a:t>
            </a:r>
            <a:r>
              <a:rPr lang="en-US" sz="2400" b="1" dirty="0"/>
              <a:t>MAX(kolom)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get the highest score</a:t>
            </a:r>
            <a:br>
              <a:rPr lang="en-US" sz="2400" dirty="0"/>
            </a:br>
            <a:r>
              <a:rPr lang="en-US" sz="2400" dirty="0"/>
              <a:t>- </a:t>
            </a:r>
            <a:r>
              <a:rPr lang="en-US" sz="2400" b="1" dirty="0"/>
              <a:t>MIN(kolom)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get the lowest score</a:t>
            </a:r>
            <a:br>
              <a:rPr lang="en-US" sz="2400" dirty="0"/>
            </a:br>
            <a:r>
              <a:rPr lang="en-US" sz="2400" dirty="0"/>
              <a:t>- </a:t>
            </a:r>
            <a:r>
              <a:rPr lang="en-US" sz="2400" b="1" dirty="0"/>
              <a:t>AVG(kolom) </a:t>
            </a:r>
            <a:r>
              <a:rPr lang="en-US" sz="2400" dirty="0">
                <a:sym typeface="Wingdings" pitchFamily="2" charset="2"/>
              </a:rPr>
              <a:t></a:t>
            </a:r>
            <a:r>
              <a:rPr lang="en-US" sz="2400" dirty="0"/>
              <a:t> get the average score</a:t>
            </a:r>
          </a:p>
        </p:txBody>
      </p:sp>
    </p:spTree>
    <p:extLst>
      <p:ext uri="{BB962C8B-B14F-4D97-AF65-F5344CB8AC3E}">
        <p14:creationId xmlns:p14="http://schemas.microsoft.com/office/powerpoint/2010/main" val="276047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14EB5-6614-2A47-8A2C-CE4156B01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C8AE5-A5E5-D541-961C-E1320DAD05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FFFF00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Manipulation Language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SQL-SELECT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048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7"/>
    </mc:Choice>
    <mc:Fallback xmlns="">
      <p:transition spd="slow" advTm="9627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7EF7C789-0A81-4139-BB67-A54767FA3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4491" y="1286031"/>
            <a:ext cx="10133010" cy="67098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Aggregation Functions </a:t>
            </a:r>
            <a:r>
              <a:rPr lang="en-US" sz="2000" dirty="0"/>
              <a:t>(2/2)</a:t>
            </a:r>
            <a:endParaRPr lang="en-US" dirty="0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725BB79-F942-4828-ABF8-3C03D9631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3691" y="2539550"/>
            <a:ext cx="3581110" cy="11054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SELECT AVG(price)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FROM book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id_Category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=1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9FBD8C3-5BA2-4B8B-884E-29BCC54DD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3691" y="3956035"/>
            <a:ext cx="2731518" cy="7668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SELECT COUNT(*)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FROM student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441BC0-1959-404F-B1D1-3BBE7947BE05}"/>
              </a:ext>
            </a:extLst>
          </p:cNvPr>
          <p:cNvSpPr txBox="1"/>
          <p:nvPr/>
        </p:nvSpPr>
        <p:spPr>
          <a:xfrm>
            <a:off x="524491" y="2676766"/>
            <a:ext cx="3962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Show the average price of a book with </a:t>
            </a:r>
            <a:r>
              <a:rPr lang="en-US" sz="2400" dirty="0" err="1"/>
              <a:t>id_Category</a:t>
            </a:r>
            <a:r>
              <a:rPr lang="en-US" sz="2400" dirty="0"/>
              <a:t>=1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F2B16-654F-4FBD-BD62-0B2392B1B671}"/>
              </a:ext>
            </a:extLst>
          </p:cNvPr>
          <p:cNvSpPr txBox="1"/>
          <p:nvPr/>
        </p:nvSpPr>
        <p:spPr>
          <a:xfrm>
            <a:off x="524491" y="3996683"/>
            <a:ext cx="3402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Show number of students</a:t>
            </a:r>
          </a:p>
        </p:txBody>
      </p:sp>
      <p:sp>
        <p:nvSpPr>
          <p:cNvPr id="14" name="Right Arrow 10">
            <a:extLst>
              <a:ext uri="{FF2B5EF4-FFF2-40B4-BE49-F238E27FC236}">
                <a16:creationId xmlns:a16="http://schemas.microsoft.com/office/drawing/2014/main" id="{8A701811-431B-44C7-AD2A-676C831D522D}"/>
              </a:ext>
            </a:extLst>
          </p:cNvPr>
          <p:cNvSpPr/>
          <p:nvPr/>
        </p:nvSpPr>
        <p:spPr>
          <a:xfrm>
            <a:off x="4410691" y="2813035"/>
            <a:ext cx="609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6">
            <a:extLst>
              <a:ext uri="{FF2B5EF4-FFF2-40B4-BE49-F238E27FC236}">
                <a16:creationId xmlns:a16="http://schemas.microsoft.com/office/drawing/2014/main" id="{C877E573-675C-4F00-9817-07E15D3F5A7E}"/>
              </a:ext>
            </a:extLst>
          </p:cNvPr>
          <p:cNvSpPr/>
          <p:nvPr/>
        </p:nvSpPr>
        <p:spPr>
          <a:xfrm>
            <a:off x="4410691" y="4010023"/>
            <a:ext cx="609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0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/>
      <p:bldP spid="13" grpId="0"/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7EF7C789-0A81-4139-BB67-A54767FA3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1859" y="1394163"/>
            <a:ext cx="10133010" cy="67098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3600"/>
              <a:t>GROUP BY dan HAVING</a:t>
            </a:r>
            <a:endParaRPr lang="en-US" sz="3500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7A8EA97-66D4-47BE-B075-0FAF07DE3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382" y="2456763"/>
            <a:ext cx="4368800" cy="162865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Book Antiqua" pitchFamily="18" charset="0"/>
              </a:rPr>
              <a:t>SELECT        [DISTINCT]  </a:t>
            </a:r>
            <a:r>
              <a:rPr lang="en-US" i="1" dirty="0">
                <a:solidFill>
                  <a:schemeClr val="accent2"/>
                </a:solidFill>
                <a:latin typeface="Book Antiqua" pitchFamily="18" charset="0"/>
              </a:rPr>
              <a:t>target-list</a:t>
            </a:r>
            <a:endParaRPr lang="en-US" dirty="0">
              <a:solidFill>
                <a:schemeClr val="accent2"/>
              </a:solidFill>
              <a:latin typeface="Book Antiqua" pitchFamily="18" charset="0"/>
            </a:endParaRPr>
          </a:p>
          <a:p>
            <a:r>
              <a:rPr lang="en-US" sz="2000" dirty="0">
                <a:solidFill>
                  <a:schemeClr val="accent2"/>
                </a:solidFill>
                <a:latin typeface="Book Antiqua" pitchFamily="18" charset="0"/>
              </a:rPr>
              <a:t>FROM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</a:rPr>
              <a:t>         </a:t>
            </a:r>
            <a:r>
              <a:rPr lang="en-US" i="1" dirty="0">
                <a:solidFill>
                  <a:schemeClr val="accent2"/>
                </a:solidFill>
                <a:latin typeface="Book Antiqua" pitchFamily="18" charset="0"/>
              </a:rPr>
              <a:t>relation-list</a:t>
            </a:r>
            <a:endParaRPr lang="en-US" dirty="0">
              <a:solidFill>
                <a:schemeClr val="accent2"/>
              </a:solidFill>
              <a:latin typeface="Book Antiqua" pitchFamily="18" charset="0"/>
            </a:endParaRPr>
          </a:p>
          <a:p>
            <a:r>
              <a:rPr lang="en-US" sz="2000" dirty="0">
                <a:solidFill>
                  <a:schemeClr val="accent2"/>
                </a:solidFill>
                <a:latin typeface="Book Antiqua" pitchFamily="18" charset="0"/>
              </a:rPr>
              <a:t>WHERE        </a:t>
            </a:r>
            <a:r>
              <a:rPr lang="en-US" i="1" dirty="0">
                <a:solidFill>
                  <a:schemeClr val="accent2"/>
                </a:solidFill>
                <a:latin typeface="Book Antiqua" pitchFamily="18" charset="0"/>
              </a:rPr>
              <a:t>qualification</a:t>
            </a:r>
          </a:p>
          <a:p>
            <a:r>
              <a:rPr lang="en-US" sz="2000" dirty="0">
                <a:solidFill>
                  <a:srgbClr val="0000CC"/>
                </a:solidFill>
                <a:latin typeface="Book Antiqua" pitchFamily="18" charset="0"/>
              </a:rPr>
              <a:t>GROUP BY</a:t>
            </a:r>
            <a:r>
              <a:rPr lang="en-US" dirty="0">
                <a:solidFill>
                  <a:schemeClr val="accent2"/>
                </a:solidFill>
                <a:latin typeface="Book Antiqua" pitchFamily="18" charset="0"/>
              </a:rPr>
              <a:t>  </a:t>
            </a:r>
            <a:r>
              <a:rPr lang="en-US" i="1" dirty="0">
                <a:solidFill>
                  <a:srgbClr val="0000CC"/>
                </a:solidFill>
                <a:latin typeface="Book Antiqua" pitchFamily="18" charset="0"/>
              </a:rPr>
              <a:t>grouping-list</a:t>
            </a:r>
          </a:p>
          <a:p>
            <a:r>
              <a:rPr lang="en-US" sz="2000" dirty="0">
                <a:solidFill>
                  <a:srgbClr val="0000CC"/>
                </a:solidFill>
                <a:latin typeface="Book Antiqua" pitchFamily="18" charset="0"/>
              </a:rPr>
              <a:t>[HAVING</a:t>
            </a:r>
            <a:r>
              <a:rPr lang="en-US" sz="2000" dirty="0">
                <a:solidFill>
                  <a:schemeClr val="accent2"/>
                </a:solidFill>
                <a:latin typeface="Book Antiqua" pitchFamily="18" charset="0"/>
              </a:rPr>
              <a:t>      </a:t>
            </a:r>
            <a:r>
              <a:rPr lang="en-US" i="1" dirty="0">
                <a:solidFill>
                  <a:srgbClr val="0000CC"/>
                </a:solidFill>
                <a:latin typeface="Book Antiqua" pitchFamily="18" charset="0"/>
              </a:rPr>
              <a:t>group-qualification</a:t>
            </a:r>
            <a:r>
              <a:rPr lang="en-US" dirty="0">
                <a:solidFill>
                  <a:srgbClr val="0000CC"/>
                </a:solidFill>
                <a:latin typeface="Book Antiqua" pitchFamily="18" charset="0"/>
              </a:rPr>
              <a:t>]</a:t>
            </a:r>
            <a:endParaRPr lang="en-US" i="1" dirty="0">
              <a:solidFill>
                <a:srgbClr val="0000CC"/>
              </a:solidFill>
              <a:latin typeface="Book Antiqua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2DCBF0-229E-4E0A-AE65-B9B3C743FB92}"/>
              </a:ext>
            </a:extLst>
          </p:cNvPr>
          <p:cNvSpPr txBox="1"/>
          <p:nvPr/>
        </p:nvSpPr>
        <p:spPr>
          <a:xfrm>
            <a:off x="451859" y="246843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Syntaxs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323052-2A3D-4E30-ACF7-8F00478A0661}"/>
              </a:ext>
            </a:extLst>
          </p:cNvPr>
          <p:cNvSpPr/>
          <p:nvPr/>
        </p:nvSpPr>
        <p:spPr>
          <a:xfrm>
            <a:off x="626209" y="4364485"/>
            <a:ext cx="9784310" cy="100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The GROUP BY clause is used for grouping of aggregation functions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The HAVING clause is used for filtering related to aggregation functions (count, sum, min, max, avg)</a:t>
            </a:r>
          </a:p>
        </p:txBody>
      </p:sp>
    </p:spTree>
    <p:extLst>
      <p:ext uri="{BB962C8B-B14F-4D97-AF65-F5344CB8AC3E}">
        <p14:creationId xmlns:p14="http://schemas.microsoft.com/office/powerpoint/2010/main" val="400060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7EF7C789-0A81-4139-BB67-A54767FA3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1923" y="1659448"/>
            <a:ext cx="10133010" cy="67098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/>
              <a:t>Example of GROUP BY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C5DE6-A00F-4421-8FF4-04141B1A1450}"/>
              </a:ext>
            </a:extLst>
          </p:cNvPr>
          <p:cNvSpPr txBox="1"/>
          <p:nvPr/>
        </p:nvSpPr>
        <p:spPr>
          <a:xfrm>
            <a:off x="551922" y="2613229"/>
            <a:ext cx="1092887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 dirty="0"/>
              <a:t>Get the average VCD price per category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DF9F8F-6C6D-4CCA-8B94-226A6FFD297C}"/>
              </a:ext>
            </a:extLst>
          </p:cNvPr>
          <p:cNvSpPr txBox="1"/>
          <p:nvPr/>
        </p:nvSpPr>
        <p:spPr>
          <a:xfrm>
            <a:off x="1388448" y="3172614"/>
            <a:ext cx="6248400" cy="101566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ook Antiqua" pitchFamily="18" charset="0"/>
              </a:rPr>
              <a:t>SELECT  </a:t>
            </a:r>
            <a:r>
              <a:rPr lang="en-US" sz="2000" dirty="0" err="1">
                <a:latin typeface="Book Antiqua" pitchFamily="18" charset="0"/>
              </a:rPr>
              <a:t>VCDCategory</a:t>
            </a:r>
            <a:r>
              <a:rPr lang="en-US" sz="2000" dirty="0">
                <a:latin typeface="Book Antiqua" pitchFamily="18" charset="0"/>
              </a:rPr>
              <a:t>, AVG (</a:t>
            </a:r>
            <a:r>
              <a:rPr lang="en-US" sz="2000" dirty="0" err="1">
                <a:latin typeface="Book Antiqua" pitchFamily="18" charset="0"/>
              </a:rPr>
              <a:t>V.RentalPrice</a:t>
            </a:r>
            <a:r>
              <a:rPr lang="en-US" sz="2000" dirty="0">
                <a:latin typeface="Book Antiqua" pitchFamily="18" charset="0"/>
              </a:rPr>
              <a:t>)</a:t>
            </a:r>
          </a:p>
          <a:p>
            <a:r>
              <a:rPr lang="en-US" sz="2000" dirty="0">
                <a:latin typeface="Book Antiqua" pitchFamily="18" charset="0"/>
              </a:rPr>
              <a:t>FROM  VCD</a:t>
            </a:r>
          </a:p>
          <a:p>
            <a:r>
              <a:rPr lang="en-US" sz="2000" dirty="0">
                <a:latin typeface="Book Antiqua" pitchFamily="18" charset="0"/>
              </a:rPr>
              <a:t>GROUP BY </a:t>
            </a:r>
            <a:r>
              <a:rPr lang="en-US" sz="2000" dirty="0" err="1">
                <a:latin typeface="Book Antiqua" pitchFamily="18" charset="0"/>
              </a:rPr>
              <a:t>VCDCategory</a:t>
            </a:r>
            <a:endParaRPr lang="en-US" sz="2000" dirty="0">
              <a:latin typeface="Book Antiqua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0FD5BF-14F0-411A-AE68-9863D80D7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8448" y="4606887"/>
            <a:ext cx="6070590" cy="7053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90488" tIns="44450" rIns="90488" bIns="4445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Book Antiqua" pitchFamily="18" charset="0"/>
              </a:rPr>
              <a:t>SELECT  </a:t>
            </a:r>
            <a:r>
              <a:rPr lang="en-US" sz="2000" dirty="0" err="1">
                <a:solidFill>
                  <a:srgbClr val="FF0000"/>
                </a:solidFill>
                <a:latin typeface="Book Antiqua" pitchFamily="18" charset="0"/>
              </a:rPr>
              <a:t>V.VCDCategory</a:t>
            </a:r>
            <a:r>
              <a:rPr lang="en-US" sz="2000" dirty="0">
                <a:solidFill>
                  <a:srgbClr val="FF0000"/>
                </a:solidFill>
                <a:latin typeface="Book Antiqua" pitchFamily="18" charset="0"/>
              </a:rPr>
              <a:t>, AVG (</a:t>
            </a:r>
            <a:r>
              <a:rPr lang="en-US" sz="2000" dirty="0" err="1">
                <a:solidFill>
                  <a:srgbClr val="FF0000"/>
                </a:solidFill>
                <a:latin typeface="Book Antiqua" pitchFamily="18" charset="0"/>
              </a:rPr>
              <a:t>V.RentalPrice</a:t>
            </a:r>
            <a:r>
              <a:rPr lang="en-US" sz="2000" dirty="0">
                <a:solidFill>
                  <a:srgbClr val="FF0000"/>
                </a:solidFill>
                <a:latin typeface="Book Antiqua" pitchFamily="18" charset="0"/>
              </a:rPr>
              <a:t>)</a:t>
            </a:r>
          </a:p>
          <a:p>
            <a:r>
              <a:rPr lang="en-US" sz="2000" dirty="0">
                <a:solidFill>
                  <a:srgbClr val="FF0000"/>
                </a:solidFill>
                <a:latin typeface="Book Antiqua" pitchFamily="18" charset="0"/>
              </a:rPr>
              <a:t>FROM  VCD V</a:t>
            </a:r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8C958A75-DEA5-403D-9591-E6D7A6028DE5}"/>
              </a:ext>
            </a:extLst>
          </p:cNvPr>
          <p:cNvSpPr/>
          <p:nvPr/>
        </p:nvSpPr>
        <p:spPr>
          <a:xfrm>
            <a:off x="6984694" y="4461831"/>
            <a:ext cx="1211681" cy="124490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D1173-257E-459A-8420-1836967D4688}"/>
              </a:ext>
            </a:extLst>
          </p:cNvPr>
          <p:cNvSpPr txBox="1"/>
          <p:nvPr/>
        </p:nvSpPr>
        <p:spPr>
          <a:xfrm>
            <a:off x="6984694" y="2892171"/>
            <a:ext cx="3658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>
                <a:solidFill>
                  <a:schemeClr val="accent1"/>
                </a:solidFill>
                <a:sym typeface="Wingdings" panose="05000000000000000000" pitchFamily="2" charset="2"/>
              </a:rPr>
              <a:t></a:t>
            </a:r>
            <a:endParaRPr lang="id-ID" sz="96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88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7EF7C789-0A81-4139-BB67-A54767FA3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0906" y="1360468"/>
            <a:ext cx="10133010" cy="67098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/>
              <a:t>Example of using the HAVING clause</a:t>
            </a:r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D3C2621-8DD4-4110-8646-91952C2F3806}"/>
              </a:ext>
            </a:extLst>
          </p:cNvPr>
          <p:cNvSpPr txBox="1">
            <a:spLocks noChangeArrowheads="1"/>
          </p:cNvSpPr>
          <p:nvPr/>
        </p:nvSpPr>
        <p:spPr>
          <a:xfrm>
            <a:off x="787705" y="2175831"/>
            <a:ext cx="10405431" cy="9639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for ordinary query filters we use the where clause, then the having clause is used to filter aggregate functions.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60A3A93-94C9-4C78-A130-8EF21F244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569" y="3231858"/>
            <a:ext cx="1447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defRPr/>
            </a:pPr>
            <a:r>
              <a:rPr lang="en-US" sz="2800" dirty="0">
                <a:effectLst>
                  <a:outerShdw blurRad="38100" dist="38100" dir="2700000" algn="tl">
                    <a:srgbClr val="010199"/>
                  </a:outerShdw>
                </a:effectLst>
              </a:rPr>
              <a:t>Example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5322685-287D-4023-AD0E-496DF1B39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705" y="3857309"/>
            <a:ext cx="949194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396875" indent="-396875">
              <a:buFont typeface="Wingdings" pitchFamily="2" charset="2"/>
              <a:buChar char="v"/>
            </a:pPr>
            <a:r>
              <a:rPr lang="en-US" sz="2400" dirty="0"/>
              <a:t>Displays lecturers whose number of guardian children is less than 10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7F24B90-1284-4307-987C-F68AB01E3B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0867" y="4340215"/>
            <a:ext cx="997026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ourier New" pitchFamily="49" charset="0"/>
              </a:rPr>
              <a:t>SELECT</a:t>
            </a:r>
            <a:r>
              <a:rPr lang="en-US" sz="2400" b="1" dirty="0">
                <a:latin typeface="Courier New" pitchFamily="49" charset="0"/>
              </a:rPr>
              <a:t> </a:t>
            </a:r>
            <a:r>
              <a:rPr lang="en-US" sz="2400" b="1" dirty="0" err="1">
                <a:latin typeface="Courier New" pitchFamily="49" charset="0"/>
              </a:rPr>
              <a:t>lecturerName</a:t>
            </a:r>
            <a:r>
              <a:rPr lang="id-ID" sz="2400" b="1" dirty="0">
                <a:latin typeface="Courier New" pitchFamily="49" charset="0"/>
              </a:rPr>
              <a:t>, </a:t>
            </a:r>
            <a:r>
              <a:rPr lang="en-US" sz="2400" b="1" dirty="0">
                <a:latin typeface="Courier New" pitchFamily="49" charset="0"/>
              </a:rPr>
              <a:t>COUNT(*) </a:t>
            </a:r>
            <a:r>
              <a:rPr lang="id-ID" sz="2400" b="1" dirty="0">
                <a:latin typeface="Courier New" pitchFamily="49" charset="0"/>
              </a:rPr>
              <a:t>as </a:t>
            </a:r>
            <a:r>
              <a:rPr lang="en-US" sz="2400" b="1" dirty="0" err="1">
                <a:latin typeface="Courier New" pitchFamily="49" charset="0"/>
              </a:rPr>
              <a:t>noGuardianChild</a:t>
            </a:r>
            <a:r>
              <a:rPr lang="en-US" sz="2400" b="1" dirty="0">
                <a:latin typeface="Courier New" pitchFamily="49" charset="0"/>
              </a:rPr>
              <a:t> </a:t>
            </a:r>
            <a:br>
              <a:rPr lang="en-US" sz="2400" b="1" dirty="0">
                <a:latin typeface="Courier New" pitchFamily="49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ourier New" pitchFamily="49" charset="0"/>
              </a:rPr>
              <a:t>FROM</a:t>
            </a:r>
            <a:r>
              <a:rPr lang="en-US" sz="2400" b="1" dirty="0">
                <a:latin typeface="Courier New" pitchFamily="49" charset="0"/>
              </a:rPr>
              <a:t> lecturer </a:t>
            </a:r>
            <a:r>
              <a:rPr lang="en-US" sz="2400" b="1" dirty="0">
                <a:solidFill>
                  <a:schemeClr val="accent1"/>
                </a:solidFill>
                <a:latin typeface="Courier New" pitchFamily="49" charset="0"/>
              </a:rPr>
              <a:t>JOIN</a:t>
            </a:r>
            <a:r>
              <a:rPr lang="en-US" sz="2400" b="1" dirty="0">
                <a:latin typeface="Courier New" pitchFamily="49" charset="0"/>
              </a:rPr>
              <a:t> student </a:t>
            </a:r>
            <a:r>
              <a:rPr lang="en-US" sz="2400" b="1" dirty="0">
                <a:solidFill>
                  <a:schemeClr val="accent1"/>
                </a:solidFill>
                <a:latin typeface="Courier New" pitchFamily="49" charset="0"/>
              </a:rPr>
              <a:t>ON</a:t>
            </a:r>
            <a:r>
              <a:rPr lang="en-US" sz="2400" b="1" dirty="0">
                <a:latin typeface="Courier New" pitchFamily="49" charset="0"/>
              </a:rPr>
              <a:t> (</a:t>
            </a:r>
            <a:r>
              <a:rPr lang="en-US" sz="2400" b="1" dirty="0" err="1">
                <a:latin typeface="Courier New" pitchFamily="49" charset="0"/>
              </a:rPr>
              <a:t>IDLecturer</a:t>
            </a:r>
            <a:r>
              <a:rPr lang="en-US" sz="2400" b="1" dirty="0">
                <a:latin typeface="Courier New" pitchFamily="49" charset="0"/>
              </a:rPr>
              <a:t>=</a:t>
            </a:r>
            <a:r>
              <a:rPr lang="en-US" sz="2400" b="1" dirty="0" err="1">
                <a:latin typeface="Courier New" pitchFamily="49" charset="0"/>
              </a:rPr>
              <a:t>IDStudent</a:t>
            </a:r>
            <a:r>
              <a:rPr lang="en-US" sz="2400" b="1" dirty="0">
                <a:latin typeface="Courier New" pitchFamily="49" charset="0"/>
              </a:rPr>
              <a:t>)</a:t>
            </a:r>
            <a:br>
              <a:rPr lang="en-US" sz="2400" b="1" dirty="0">
                <a:latin typeface="Courier New" pitchFamily="49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ourier New" pitchFamily="49" charset="0"/>
              </a:rPr>
              <a:t>GROUP</a:t>
            </a:r>
            <a:r>
              <a:rPr lang="en-US" sz="2400" b="1" dirty="0">
                <a:latin typeface="Courier New" pitchFamily="49" charset="0"/>
              </a:rPr>
              <a:t> BY </a:t>
            </a:r>
            <a:r>
              <a:rPr lang="en-US" sz="2400" b="1" dirty="0" err="1">
                <a:latin typeface="Courier New" pitchFamily="49" charset="0"/>
              </a:rPr>
              <a:t>lecturerName</a:t>
            </a:r>
            <a:r>
              <a:rPr lang="en-US" sz="2400" b="1" dirty="0">
                <a:latin typeface="Courier New" pitchFamily="49" charset="0"/>
              </a:rPr>
              <a:t> </a:t>
            </a:r>
            <a:br>
              <a:rPr lang="en-US" sz="2400" b="1" dirty="0">
                <a:latin typeface="Courier New" pitchFamily="49" charset="0"/>
              </a:rPr>
            </a:br>
            <a:r>
              <a:rPr lang="en-US" sz="2400" b="1" dirty="0">
                <a:solidFill>
                  <a:schemeClr val="accent1"/>
                </a:solidFill>
                <a:latin typeface="Courier New" pitchFamily="49" charset="0"/>
              </a:rPr>
              <a:t>HAVING </a:t>
            </a:r>
            <a:r>
              <a:rPr lang="en-US" sz="2400" b="1" dirty="0">
                <a:latin typeface="Courier New" pitchFamily="49" charset="0"/>
              </a:rPr>
              <a:t>COUNT(*)&lt;10</a:t>
            </a:r>
          </a:p>
        </p:txBody>
      </p:sp>
    </p:spTree>
    <p:extLst>
      <p:ext uri="{BB962C8B-B14F-4D97-AF65-F5344CB8AC3E}">
        <p14:creationId xmlns:p14="http://schemas.microsoft.com/office/powerpoint/2010/main" val="385749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7EF7C789-0A81-4139-BB67-A54767FA3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0025" y="1360468"/>
            <a:ext cx="10133010" cy="67098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dirty="0"/>
              <a:t>ORDER BY clause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59E769-9711-4432-9B5B-265F4835622A}"/>
              </a:ext>
            </a:extLst>
          </p:cNvPr>
          <p:cNvSpPr txBox="1">
            <a:spLocks/>
          </p:cNvSpPr>
          <p:nvPr/>
        </p:nvSpPr>
        <p:spPr>
          <a:xfrm>
            <a:off x="520025" y="2031450"/>
            <a:ext cx="11025652" cy="387713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3000" dirty="0"/>
              <a:t>used to sort query results</a:t>
            </a:r>
          </a:p>
          <a:p>
            <a:pPr>
              <a:lnSpc>
                <a:spcPct val="80000"/>
              </a:lnSpc>
            </a:pPr>
            <a:endParaRPr lang="en-US" sz="3000" b="1" dirty="0"/>
          </a:p>
          <a:p>
            <a:pPr>
              <a:lnSpc>
                <a:spcPct val="80000"/>
              </a:lnSpc>
            </a:pPr>
            <a:r>
              <a:rPr lang="id-ID" sz="3000" b="1" dirty="0"/>
              <a:t>O</a:t>
            </a:r>
            <a:r>
              <a:rPr lang="en-US" sz="3000" b="1" dirty="0"/>
              <a:t>RDER BY</a:t>
            </a:r>
            <a:r>
              <a:rPr lang="id-ID" sz="3000" b="1" dirty="0"/>
              <a:t> </a:t>
            </a:r>
            <a:r>
              <a:rPr lang="en-US" sz="3000" b="1" dirty="0"/>
              <a:t>&lt;column&gt; ASC</a:t>
            </a:r>
            <a:r>
              <a:rPr lang="id-ID" sz="3000" b="1" dirty="0"/>
              <a:t> </a:t>
            </a:r>
            <a:r>
              <a:rPr lang="id-ID" sz="3000" dirty="0"/>
              <a:t>(</a:t>
            </a:r>
            <a:r>
              <a:rPr lang="en-US" sz="3000" dirty="0"/>
              <a:t>=</a:t>
            </a:r>
            <a:r>
              <a:rPr lang="id-ID" sz="3000" dirty="0"/>
              <a:t>ascending)</a:t>
            </a:r>
            <a:r>
              <a:rPr lang="en-US" sz="3000" dirty="0"/>
              <a:t>:</a:t>
            </a:r>
            <a:br>
              <a:rPr lang="en-US" sz="3000" dirty="0"/>
            </a:br>
            <a:r>
              <a:rPr lang="en-US" sz="4300" dirty="0">
                <a:latin typeface="Wingdings" panose="05000000000000000000" pitchFamily="2" charset="2"/>
                <a:sym typeface="Wingdings" panose="05000000000000000000" pitchFamily="2" charset="2"/>
              </a:rPr>
              <a:t></a:t>
            </a:r>
            <a:r>
              <a:rPr lang="en-US" sz="3000" dirty="0"/>
              <a:t>sorting from small to large, from A to Z</a:t>
            </a:r>
          </a:p>
          <a:p>
            <a:pPr>
              <a:lnSpc>
                <a:spcPct val="80000"/>
              </a:lnSpc>
            </a:pPr>
            <a:r>
              <a:rPr lang="id-ID" sz="3000" b="1" dirty="0"/>
              <a:t>O</a:t>
            </a:r>
            <a:r>
              <a:rPr lang="en-US" sz="3000" b="1" dirty="0"/>
              <a:t>RDER BY &lt; column &gt; </a:t>
            </a:r>
            <a:r>
              <a:rPr lang="id-ID" sz="3000" b="1" dirty="0"/>
              <a:t>D</a:t>
            </a:r>
            <a:r>
              <a:rPr lang="en-US" sz="3000" b="1" dirty="0"/>
              <a:t>ESC</a:t>
            </a:r>
            <a:r>
              <a:rPr lang="id-ID" sz="3000" b="1" dirty="0"/>
              <a:t> </a:t>
            </a:r>
            <a:r>
              <a:rPr lang="id-ID" sz="3000" dirty="0"/>
              <a:t>(</a:t>
            </a:r>
            <a:r>
              <a:rPr lang="en-US" sz="3000" dirty="0"/>
              <a:t>=</a:t>
            </a:r>
            <a:r>
              <a:rPr lang="id-ID" sz="3000" dirty="0"/>
              <a:t>Descending): </a:t>
            </a:r>
            <a:r>
              <a:rPr lang="en-US" sz="3000" dirty="0"/>
              <a:t/>
            </a:r>
            <a:br>
              <a:rPr lang="en-US" sz="3000" dirty="0"/>
            </a:br>
            <a:r>
              <a:rPr lang="en-US" sz="4300" dirty="0">
                <a:latin typeface="Wingdings" panose="05000000000000000000" pitchFamily="2" charset="2"/>
                <a:sym typeface="Wingdings" panose="05000000000000000000" pitchFamily="2" charset="2"/>
              </a:rPr>
              <a:t></a:t>
            </a:r>
            <a:r>
              <a:rPr lang="en-US" sz="3000" dirty="0"/>
              <a:t>sorting from large to small, from Z to A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3000" dirty="0"/>
              <a:t>Example: Show employee salaries in order of largest</a:t>
            </a:r>
            <a:br>
              <a:rPr lang="en-US" sz="3000" dirty="0"/>
            </a:br>
            <a:r>
              <a:rPr lang="id-ID" sz="3000" dirty="0"/>
              <a:t> </a:t>
            </a:r>
          </a:p>
          <a:p>
            <a:pPr lvl="2">
              <a:lnSpc>
                <a:spcPct val="80000"/>
              </a:lnSpc>
              <a:buFont typeface="Arial" charset="0"/>
              <a:buNone/>
            </a:pPr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SELECT SSN, FName, Salary</a:t>
            </a:r>
          </a:p>
          <a:p>
            <a:pPr lvl="2">
              <a:lnSpc>
                <a:spcPct val="80000"/>
              </a:lnSpc>
              <a:buFont typeface="Arial" charset="0"/>
              <a:buNone/>
            </a:pPr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FROM Employee</a:t>
            </a:r>
          </a:p>
          <a:p>
            <a:pPr lvl="2">
              <a:lnSpc>
                <a:spcPct val="80000"/>
              </a:lnSpc>
              <a:buFont typeface="Arial" charset="0"/>
              <a:buNone/>
            </a:pPr>
            <a:r>
              <a:rPr lang="en-US" sz="2600" b="1" dirty="0">
                <a:latin typeface="Courier New" panose="02070309020205020404" pitchFamily="49" charset="0"/>
                <a:cs typeface="Courier New" panose="02070309020205020404" pitchFamily="49" charset="0"/>
              </a:rPr>
              <a:t>ORDER BY salary DESC;</a:t>
            </a:r>
          </a:p>
          <a:p>
            <a:pPr>
              <a:lnSpc>
                <a:spcPct val="80000"/>
              </a:lnSpc>
            </a:pPr>
            <a:endParaRPr lang="id-ID" sz="3600" b="1" cap="all" dirty="0">
              <a:ln w="500">
                <a:solidFill>
                  <a:schemeClr val="tx2">
                    <a:shade val="20000"/>
                    <a:satMod val="120000"/>
                  </a:schemeClr>
                </a:solidFill>
              </a:ln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11869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28770-011D-4CFD-BD3C-9FE70E68F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Clause &lt;table&gt;</a:t>
            </a:r>
            <a:endParaRPr lang="id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0ACEF-EB81-4B86-B436-7CDC78AB45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If we retrieve </a:t>
            </a:r>
            <a:r>
              <a:rPr lang="en-US" b="1" dirty="0"/>
              <a:t>information from more than one table</a:t>
            </a:r>
            <a:r>
              <a:rPr lang="en-US" dirty="0"/>
              <a:t>, then we </a:t>
            </a:r>
            <a:r>
              <a:rPr lang="en-US" b="1" dirty="0"/>
              <a:t>need to combine the two tables</a:t>
            </a:r>
            <a:r>
              <a:rPr lang="en-US" dirty="0"/>
              <a:t> with the </a:t>
            </a:r>
            <a:r>
              <a:rPr lang="en-US" b="1" dirty="0"/>
              <a:t>JOIN &lt;table&gt; </a:t>
            </a:r>
            <a:r>
              <a:rPr lang="en-US" dirty="0"/>
              <a:t>clause in the FROM clause.</a:t>
            </a:r>
          </a:p>
          <a:p>
            <a:r>
              <a:rPr lang="en-US" dirty="0"/>
              <a:t>Syntax: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508F5-75C3-405C-BC64-75D89B8CC915}"/>
              </a:ext>
            </a:extLst>
          </p:cNvPr>
          <p:cNvSpPr txBox="1"/>
          <p:nvPr/>
        </p:nvSpPr>
        <p:spPr>
          <a:xfrm>
            <a:off x="1538356" y="4206875"/>
            <a:ext cx="7841172" cy="5232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/>
              <a:t>FROM &lt;table1&gt; </a:t>
            </a:r>
            <a:r>
              <a:rPr lang="en-US" sz="2800" b="1"/>
              <a:t>JOIN </a:t>
            </a:r>
            <a:r>
              <a:rPr lang="en-US" sz="2800"/>
              <a:t>&lt;table2&gt; </a:t>
            </a:r>
            <a:r>
              <a:rPr lang="en-US" sz="2800" b="1"/>
              <a:t>ON (</a:t>
            </a:r>
            <a:r>
              <a:rPr lang="en-US" sz="2800"/>
              <a:t>&lt;joinCondition&gt;</a:t>
            </a:r>
            <a:r>
              <a:rPr lang="en-US" sz="2800" b="1"/>
              <a:t>)</a:t>
            </a:r>
            <a:endParaRPr lang="id-ID" sz="2800"/>
          </a:p>
        </p:txBody>
      </p:sp>
    </p:spTree>
    <p:extLst>
      <p:ext uri="{BB962C8B-B14F-4D97-AF65-F5344CB8AC3E}">
        <p14:creationId xmlns:p14="http://schemas.microsoft.com/office/powerpoint/2010/main" val="902632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4EB2E-1FDF-410D-9798-A3FB5DBAB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JOIN</a:t>
            </a:r>
            <a:endParaRPr lang="id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4ECF2C-15BC-44E4-BC18-32C19A68DEA7}"/>
              </a:ext>
            </a:extLst>
          </p:cNvPr>
          <p:cNvSpPr txBox="1"/>
          <p:nvPr/>
        </p:nvSpPr>
        <p:spPr>
          <a:xfrm>
            <a:off x="377176" y="2059383"/>
            <a:ext cx="7384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Question: Displays </a:t>
            </a:r>
            <a:r>
              <a:rPr lang="en-US" sz="2000" b="1" dirty="0" err="1"/>
              <a:t>VCDTitle</a:t>
            </a:r>
            <a:r>
              <a:rPr lang="en-US" sz="2000" b="1" dirty="0"/>
              <a:t>, </a:t>
            </a:r>
            <a:r>
              <a:rPr lang="en-US" sz="2000" b="1" dirty="0" err="1"/>
              <a:t>VCDCategory</a:t>
            </a:r>
            <a:r>
              <a:rPr lang="en-US" sz="2000" b="1" dirty="0"/>
              <a:t>, </a:t>
            </a:r>
            <a:r>
              <a:rPr lang="en-US" sz="2000" b="1" dirty="0" err="1"/>
              <a:t>ReturnDate</a:t>
            </a:r>
            <a:endParaRPr 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87000-5FBB-406F-BBA0-1E6361AB1F61}"/>
              </a:ext>
            </a:extLst>
          </p:cNvPr>
          <p:cNvSpPr txBox="1"/>
          <p:nvPr/>
        </p:nvSpPr>
        <p:spPr>
          <a:xfrm>
            <a:off x="339928" y="2505670"/>
            <a:ext cx="48125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VCD_Title</a:t>
            </a:r>
            <a:r>
              <a:rPr lang="en-US" sz="2200" dirty="0"/>
              <a:t> and VCD Category can be retrieved from the VCD table, but the </a:t>
            </a:r>
            <a:r>
              <a:rPr lang="en-US" sz="2200" dirty="0" err="1"/>
              <a:t>return_date</a:t>
            </a:r>
            <a:r>
              <a:rPr lang="en-US" sz="2200" dirty="0"/>
              <a:t> does not exist in the VCD table, so it must be retrieved from the </a:t>
            </a:r>
            <a:r>
              <a:rPr lang="en-US" sz="2200" dirty="0" err="1"/>
              <a:t>Details_Rental</a:t>
            </a:r>
            <a:r>
              <a:rPr lang="en-US" sz="2200" dirty="0"/>
              <a:t> table. The two tables are related to </a:t>
            </a:r>
            <a:r>
              <a:rPr lang="en-US" sz="2200" dirty="0" err="1"/>
              <a:t>Kode_VCD</a:t>
            </a:r>
            <a:r>
              <a:rPr lang="en-US" sz="2200" dirty="0"/>
              <a:t>. So the query: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8D5B96-4694-423B-9A17-5D4F8AB28606}"/>
              </a:ext>
            </a:extLst>
          </p:cNvPr>
          <p:cNvSpPr txBox="1"/>
          <p:nvPr/>
        </p:nvSpPr>
        <p:spPr>
          <a:xfrm>
            <a:off x="377176" y="5321329"/>
            <a:ext cx="7218066" cy="646331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dirty="0"/>
              <a:t>SELECT </a:t>
            </a:r>
            <a:r>
              <a:rPr lang="en-US" dirty="0" err="1"/>
              <a:t>VCDTitle</a:t>
            </a:r>
            <a:r>
              <a:rPr lang="en-US" dirty="0"/>
              <a:t>, </a:t>
            </a:r>
            <a:r>
              <a:rPr lang="en-US" dirty="0" err="1"/>
              <a:t>VCDCategory</a:t>
            </a:r>
            <a:r>
              <a:rPr lang="en-US" dirty="0"/>
              <a:t>, </a:t>
            </a:r>
            <a:r>
              <a:rPr lang="en-US" dirty="0" err="1"/>
              <a:t>ReturnDate</a:t>
            </a:r>
            <a:endParaRPr lang="en-US" dirty="0"/>
          </a:p>
          <a:p>
            <a:r>
              <a:rPr lang="en-US" dirty="0"/>
              <a:t>FROM VCD JOIN </a:t>
            </a:r>
            <a:r>
              <a:rPr lang="en-US" dirty="0" err="1"/>
              <a:t>Rental_Detail</a:t>
            </a:r>
            <a:r>
              <a:rPr lang="en-US" dirty="0"/>
              <a:t> ON (VCD.IDVCD = </a:t>
            </a:r>
            <a:r>
              <a:rPr lang="en-US" dirty="0" err="1"/>
              <a:t>Rental_Detail.VCD_IDVCD</a:t>
            </a:r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989409-2CF0-F89B-4258-F6F664E01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506" y="2505670"/>
            <a:ext cx="5562886" cy="26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3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DC072-66B0-4FB2-9D03-F9CB2545E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there is the same column name</a:t>
            </a:r>
            <a:endParaRPr lang="id-ID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69720B-71A0-40BA-91B0-26FE85FAFEEA}"/>
              </a:ext>
            </a:extLst>
          </p:cNvPr>
          <p:cNvSpPr txBox="1">
            <a:spLocks noChangeArrowheads="1"/>
          </p:cNvSpPr>
          <p:nvPr/>
        </p:nvSpPr>
        <p:spPr>
          <a:xfrm>
            <a:off x="339928" y="2189018"/>
            <a:ext cx="10674436" cy="1524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If there is the same field name from the included tables, then before the field name, give the table name followed by a dot (.)</a:t>
            </a:r>
          </a:p>
          <a:p>
            <a:pPr>
              <a:defRPr/>
            </a:pPr>
            <a:r>
              <a:rPr lang="en-US" dirty="0"/>
              <a:t>For example, for the previous query with the addition of displaying the VCD Code: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3C3904-A329-4B08-A053-B06589F5DC2B}"/>
              </a:ext>
            </a:extLst>
          </p:cNvPr>
          <p:cNvSpPr txBox="1"/>
          <p:nvPr/>
        </p:nvSpPr>
        <p:spPr>
          <a:xfrm>
            <a:off x="1101928" y="3773250"/>
            <a:ext cx="9690763" cy="707886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SELECT </a:t>
            </a:r>
            <a:r>
              <a:rPr lang="en-US" sz="2000" b="1" dirty="0">
                <a:solidFill>
                  <a:schemeClr val="accent1"/>
                </a:solidFill>
              </a:rPr>
              <a:t>VCD.</a:t>
            </a:r>
            <a:r>
              <a:rPr lang="en-US" sz="2000" b="1" dirty="0"/>
              <a:t>IDVCD, </a:t>
            </a:r>
            <a:r>
              <a:rPr lang="en-US" sz="2000" b="1" dirty="0" err="1">
                <a:solidFill>
                  <a:schemeClr val="accent1"/>
                </a:solidFill>
              </a:rPr>
              <a:t>VCD.</a:t>
            </a:r>
            <a:r>
              <a:rPr lang="en-US" sz="2000" b="1" dirty="0" err="1"/>
              <a:t>VCDTitle</a:t>
            </a:r>
            <a:r>
              <a:rPr lang="en-US" sz="2000" b="1" dirty="0"/>
              <a:t>, </a:t>
            </a:r>
            <a:r>
              <a:rPr lang="en-US" sz="2000" b="1" dirty="0" err="1">
                <a:solidFill>
                  <a:schemeClr val="accent1"/>
                </a:solidFill>
              </a:rPr>
              <a:t>VCD.</a:t>
            </a:r>
            <a:r>
              <a:rPr lang="en-US" sz="2000" b="1" dirty="0" err="1"/>
              <a:t>VCDCategory</a:t>
            </a:r>
            <a:r>
              <a:rPr lang="en-US" sz="2000" b="1" dirty="0"/>
              <a:t>, </a:t>
            </a:r>
            <a:r>
              <a:rPr lang="en-US" sz="2000" b="1" dirty="0" err="1">
                <a:solidFill>
                  <a:schemeClr val="accent1"/>
                </a:solidFill>
              </a:rPr>
              <a:t>Rental_Detail.</a:t>
            </a:r>
            <a:r>
              <a:rPr lang="en-US" sz="2000" b="1" dirty="0" err="1"/>
              <a:t>ReturnDate</a:t>
            </a:r>
            <a:endParaRPr lang="en-US" sz="2000" b="1" dirty="0"/>
          </a:p>
          <a:p>
            <a:r>
              <a:rPr lang="en-US" sz="2000" b="1" dirty="0"/>
              <a:t>FROM VCD JOIN </a:t>
            </a:r>
            <a:r>
              <a:rPr lang="en-US" sz="2000" b="1" dirty="0" err="1"/>
              <a:t>Rental_Detail</a:t>
            </a:r>
            <a:r>
              <a:rPr lang="en-US" sz="2000" b="1" dirty="0"/>
              <a:t> ON (</a:t>
            </a:r>
            <a:r>
              <a:rPr lang="en-US" sz="2000" b="1" dirty="0">
                <a:solidFill>
                  <a:schemeClr val="accent1"/>
                </a:solidFill>
              </a:rPr>
              <a:t>VCD.</a:t>
            </a:r>
            <a:r>
              <a:rPr lang="en-US" sz="2000" b="1" dirty="0"/>
              <a:t>IDVCD = </a:t>
            </a:r>
            <a:r>
              <a:rPr lang="en-US" sz="2000" b="1" dirty="0" err="1">
                <a:solidFill>
                  <a:srgbClr val="4472C4"/>
                </a:solidFill>
              </a:rPr>
              <a:t>Rental_Detail</a:t>
            </a:r>
            <a:r>
              <a:rPr lang="en-US" sz="2000" b="1" dirty="0" err="1">
                <a:solidFill>
                  <a:schemeClr val="accent1"/>
                </a:solidFill>
              </a:rPr>
              <a:t>.</a:t>
            </a:r>
            <a:r>
              <a:rPr lang="en-US" sz="2000" b="1" dirty="0" err="1"/>
              <a:t>VCD_IDVCD</a:t>
            </a:r>
            <a:r>
              <a:rPr lang="en-US" sz="2000" b="1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48EA-73AD-4F1A-AA9E-5D4479BD952E}"/>
              </a:ext>
            </a:extLst>
          </p:cNvPr>
          <p:cNvSpPr txBox="1"/>
          <p:nvPr/>
        </p:nvSpPr>
        <p:spPr>
          <a:xfrm>
            <a:off x="1624443" y="4660847"/>
            <a:ext cx="37858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 to shorten the query using alias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8CE64F-11C5-4D95-B176-7302353DCB95}"/>
              </a:ext>
            </a:extLst>
          </p:cNvPr>
          <p:cNvSpPr txBox="1"/>
          <p:nvPr/>
        </p:nvSpPr>
        <p:spPr>
          <a:xfrm>
            <a:off x="1229516" y="5125398"/>
            <a:ext cx="9385402" cy="707886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SELECT</a:t>
            </a:r>
            <a:r>
              <a:rPr lang="en-US" sz="2000" b="1" dirty="0">
                <a:solidFill>
                  <a:schemeClr val="accent1"/>
                </a:solidFill>
              </a:rPr>
              <a:t> V.</a:t>
            </a:r>
            <a:r>
              <a:rPr lang="en-US" sz="2000" b="1" dirty="0"/>
              <a:t>IDVCD,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</a:rPr>
              <a:t>V.</a:t>
            </a:r>
            <a:r>
              <a:rPr lang="en-US" sz="2000" b="1" dirty="0" err="1"/>
              <a:t>VCDTitle</a:t>
            </a:r>
            <a:r>
              <a:rPr lang="en-US" sz="2000" b="1" dirty="0"/>
              <a:t>, </a:t>
            </a:r>
            <a:r>
              <a:rPr lang="en-US" sz="2000" b="1" dirty="0" err="1">
                <a:solidFill>
                  <a:schemeClr val="accent1"/>
                </a:solidFill>
              </a:rPr>
              <a:t>V.</a:t>
            </a:r>
            <a:r>
              <a:rPr lang="en-US" sz="2000" b="1" dirty="0" err="1"/>
              <a:t>VCDCategory</a:t>
            </a:r>
            <a:r>
              <a:rPr lang="en-US" sz="2000" b="1" dirty="0"/>
              <a:t>,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b="1" dirty="0" err="1">
                <a:solidFill>
                  <a:schemeClr val="accent1"/>
                </a:solidFill>
              </a:rPr>
              <a:t>R.</a:t>
            </a:r>
            <a:r>
              <a:rPr lang="en-US" sz="2000" b="1" dirty="0" err="1"/>
              <a:t>ReturnDate</a:t>
            </a:r>
            <a:endParaRPr lang="en-US" sz="2000" b="1" dirty="0"/>
          </a:p>
          <a:p>
            <a:r>
              <a:rPr lang="en-US" sz="2000" b="1" dirty="0"/>
              <a:t>FROM </a:t>
            </a:r>
            <a:r>
              <a:rPr lang="en-US" sz="2000" b="1" dirty="0">
                <a:solidFill>
                  <a:schemeClr val="accent1"/>
                </a:solidFill>
              </a:rPr>
              <a:t>VCD V </a:t>
            </a:r>
            <a:r>
              <a:rPr lang="en-US" sz="2000" b="1" dirty="0"/>
              <a:t>JOIN </a:t>
            </a:r>
            <a:r>
              <a:rPr lang="en-US" sz="2000" b="1" dirty="0" err="1">
                <a:solidFill>
                  <a:srgbClr val="4472C4"/>
                </a:solidFill>
              </a:rPr>
              <a:t>Rental_Detail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chemeClr val="accent1"/>
                </a:solidFill>
              </a:rPr>
              <a:t>R </a:t>
            </a:r>
            <a:r>
              <a:rPr lang="en-US" sz="2000" b="1" dirty="0"/>
              <a:t>ON (</a:t>
            </a:r>
            <a:r>
              <a:rPr lang="en-US" sz="2000" b="1" dirty="0">
                <a:solidFill>
                  <a:schemeClr val="accent1"/>
                </a:solidFill>
              </a:rPr>
              <a:t>V.</a:t>
            </a:r>
            <a:r>
              <a:rPr lang="en-US" sz="2000" b="1" dirty="0"/>
              <a:t>IDVCD = </a:t>
            </a:r>
            <a:r>
              <a:rPr lang="en-US" sz="2000" b="1" dirty="0">
                <a:solidFill>
                  <a:srgbClr val="4472C4"/>
                </a:solidFill>
              </a:rPr>
              <a:t>R</a:t>
            </a:r>
            <a:r>
              <a:rPr lang="en-US" sz="2000" b="1" dirty="0">
                <a:solidFill>
                  <a:schemeClr val="accent1"/>
                </a:solidFill>
              </a:rPr>
              <a:t>.</a:t>
            </a:r>
            <a:r>
              <a:rPr lang="en-US" sz="2000" b="1" dirty="0"/>
              <a:t>VCD_IDVCD)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187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0E226-7B1B-411B-8582-66C237F0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JOIN 2</a:t>
            </a:r>
            <a:endParaRPr lang="id-ID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2C7B834-1885-4F12-B04F-6C8429D70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383" y="2130780"/>
            <a:ext cx="9829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2400" dirty="0"/>
              <a:t>Show VCD Code, </a:t>
            </a:r>
            <a:r>
              <a:rPr lang="en-US" sz="2400" dirty="0" err="1"/>
              <a:t>VCD_Title</a:t>
            </a:r>
            <a:r>
              <a:rPr lang="en-US" sz="2400" dirty="0"/>
              <a:t>, </a:t>
            </a:r>
            <a:r>
              <a:rPr lang="en-US" sz="2400" dirty="0" err="1"/>
              <a:t>MustReturn</a:t>
            </a:r>
            <a:r>
              <a:rPr lang="en-US" sz="2400" dirty="0"/>
              <a:t> Date for VCDs with the “cartoon” category sorted by VCD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C239D0-B60B-4613-A189-99A3EAC5C6B6}"/>
              </a:ext>
            </a:extLst>
          </p:cNvPr>
          <p:cNvSpPr txBox="1"/>
          <p:nvPr/>
        </p:nvSpPr>
        <p:spPr>
          <a:xfrm>
            <a:off x="776316" y="3144520"/>
            <a:ext cx="7765473" cy="1323439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SELECT</a:t>
            </a:r>
            <a:r>
              <a:rPr lang="en-US" sz="2000" b="1" dirty="0">
                <a:solidFill>
                  <a:schemeClr val="accent1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V.</a:t>
            </a:r>
            <a:r>
              <a:rPr lang="en-US" sz="2000" dirty="0"/>
              <a:t>IDVCD,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V.</a:t>
            </a:r>
            <a:r>
              <a:rPr lang="en-US" sz="2000" dirty="0" err="1"/>
              <a:t>VCDTitle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V.</a:t>
            </a:r>
            <a:r>
              <a:rPr lang="en-US" sz="2000" dirty="0" err="1"/>
              <a:t>VCDCategory</a:t>
            </a:r>
            <a:r>
              <a:rPr lang="en-US" sz="2000" dirty="0"/>
              <a:t>,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R.</a:t>
            </a:r>
            <a:r>
              <a:rPr lang="en-US" sz="2000" dirty="0" err="1"/>
              <a:t>ReturnDate</a:t>
            </a:r>
            <a:endParaRPr lang="en-US" sz="2000" dirty="0"/>
          </a:p>
          <a:p>
            <a:r>
              <a:rPr lang="en-US" sz="2000" b="1" dirty="0"/>
              <a:t>FROM </a:t>
            </a:r>
            <a:r>
              <a:rPr lang="en-US" sz="2000" dirty="0">
                <a:solidFill>
                  <a:schemeClr val="accent1"/>
                </a:solidFill>
              </a:rPr>
              <a:t>VCD V </a:t>
            </a:r>
            <a:r>
              <a:rPr lang="en-US" sz="2000" b="1" dirty="0"/>
              <a:t>JOIN </a:t>
            </a:r>
            <a:r>
              <a:rPr lang="en-US" sz="2000" dirty="0" err="1">
                <a:solidFill>
                  <a:srgbClr val="4472C4"/>
                </a:solidFill>
              </a:rPr>
              <a:t>Rental_Detail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/>
                </a:solidFill>
              </a:rPr>
              <a:t>R </a:t>
            </a:r>
            <a:r>
              <a:rPr lang="en-US" sz="2000" b="1" dirty="0"/>
              <a:t>ON 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accent1"/>
                </a:solidFill>
              </a:rPr>
              <a:t>V.</a:t>
            </a:r>
            <a:r>
              <a:rPr lang="en-US" sz="2000" dirty="0"/>
              <a:t>IDVCD = </a:t>
            </a:r>
            <a:r>
              <a:rPr lang="en-US" sz="2000" dirty="0">
                <a:solidFill>
                  <a:srgbClr val="4472C4"/>
                </a:solidFill>
              </a:rPr>
              <a:t>R</a:t>
            </a:r>
            <a:r>
              <a:rPr lang="en-US" sz="2000" dirty="0">
                <a:solidFill>
                  <a:schemeClr val="accent1"/>
                </a:solidFill>
              </a:rPr>
              <a:t>.</a:t>
            </a:r>
            <a:r>
              <a:rPr lang="en-US" sz="2000" dirty="0"/>
              <a:t>VCD_IDVCD) </a:t>
            </a:r>
          </a:p>
          <a:p>
            <a:r>
              <a:rPr lang="en-US" sz="2000" b="1" dirty="0"/>
              <a:t>WHERE </a:t>
            </a:r>
            <a:r>
              <a:rPr lang="en-US" sz="2000" dirty="0" err="1">
                <a:solidFill>
                  <a:schemeClr val="accent1"/>
                </a:solidFill>
              </a:rPr>
              <a:t>V</a:t>
            </a:r>
            <a:r>
              <a:rPr lang="en-US" sz="2000" dirty="0" err="1"/>
              <a:t>.VCDCategory</a:t>
            </a:r>
            <a:r>
              <a:rPr lang="en-US" sz="2000" dirty="0"/>
              <a:t> = ‘cartoon’</a:t>
            </a:r>
          </a:p>
          <a:p>
            <a:r>
              <a:rPr lang="en-US" sz="2000" b="1" dirty="0"/>
              <a:t>ORDER BY </a:t>
            </a:r>
            <a:r>
              <a:rPr lang="en-US" sz="2000" dirty="0">
                <a:solidFill>
                  <a:schemeClr val="accent1"/>
                </a:solidFill>
              </a:rPr>
              <a:t>V.</a:t>
            </a:r>
            <a:r>
              <a:rPr lang="en-US" sz="2000" dirty="0"/>
              <a:t>IDVCD</a:t>
            </a:r>
          </a:p>
        </p:txBody>
      </p:sp>
    </p:spTree>
    <p:extLst>
      <p:ext uri="{BB962C8B-B14F-4D97-AF65-F5344CB8AC3E}">
        <p14:creationId xmlns:p14="http://schemas.microsoft.com/office/powerpoint/2010/main" val="313787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4A5EA0-7F77-44D8-AB9F-EF926289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dirty="0"/>
              <a:t>- </a:t>
            </a:r>
            <a:r>
              <a:rPr lang="en-US" dirty="0"/>
              <a:t>THANK YOU </a:t>
            </a:r>
            <a:r>
              <a:rPr lang="id-ID" dirty="0"/>
              <a:t>-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1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36"/>
    </mc:Choice>
    <mc:Fallback xmlns="">
      <p:transition spd="slow" advTm="16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Objectives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609B4C9-3525-429D-9F3A-B72345C3FEFB}"/>
              </a:ext>
            </a:extLst>
          </p:cNvPr>
          <p:cNvSpPr txBox="1"/>
          <p:nvPr/>
        </p:nvSpPr>
        <p:spPr>
          <a:xfrm>
            <a:off x="339928" y="2367857"/>
            <a:ext cx="112594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Students understand the use of DML and its kinds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Students are able to apply INSERT, UPDATE, DELETE operations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Students are able to apply SQL SELECT operation</a:t>
            </a:r>
          </a:p>
        </p:txBody>
      </p:sp>
    </p:spTree>
    <p:extLst>
      <p:ext uri="{BB962C8B-B14F-4D97-AF65-F5344CB8AC3E}">
        <p14:creationId xmlns:p14="http://schemas.microsoft.com/office/powerpoint/2010/main" val="1650914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Manipulation Language</a:t>
            </a: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D766D8F-6D9B-496A-8AB0-62E358EDAD19}"/>
              </a:ext>
            </a:extLst>
          </p:cNvPr>
          <p:cNvSpPr txBox="1">
            <a:spLocks noChangeArrowheads="1"/>
          </p:cNvSpPr>
          <p:nvPr/>
        </p:nvSpPr>
        <p:spPr>
          <a:xfrm>
            <a:off x="411048" y="2059383"/>
            <a:ext cx="11039272" cy="3685914"/>
          </a:xfrm>
          <a:prstGeom prst="rect">
            <a:avLst/>
          </a:prstGeom>
          <a:solidFill>
            <a:srgbClr val="99CCFF">
              <a:alpha val="34117"/>
            </a:srgbClr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/>
              <a:t>DML (Data Manipulation Language ) </a:t>
            </a:r>
            <a:r>
              <a:rPr lang="en-US" dirty="0">
                <a:sym typeface="Wingdings" pitchFamily="2" charset="2"/>
              </a:rPr>
              <a:t> SQL language used to manipulate data in a table. </a:t>
            </a:r>
          </a:p>
          <a:p>
            <a:r>
              <a:rPr lang="en-US" dirty="0">
                <a:sym typeface="Wingdings" pitchFamily="2" charset="2"/>
              </a:rPr>
              <a:t>DML commands include:</a:t>
            </a:r>
          </a:p>
          <a:p>
            <a:pPr marL="749808" lvl="1" indent="-457200">
              <a:buClr>
                <a:schemeClr val="tx2"/>
              </a:buClr>
              <a:buSzPct val="100000"/>
              <a:buFont typeface="+mj-lt"/>
              <a:buAutoNum type="arabicPeriod"/>
            </a:pPr>
            <a:r>
              <a:rPr lang="en-US" b="1" dirty="0"/>
              <a:t>INSERT</a:t>
            </a:r>
            <a:r>
              <a:rPr lang="en-US" dirty="0"/>
              <a:t> – Insert/add new data into a table in the database</a:t>
            </a:r>
          </a:p>
          <a:p>
            <a:pPr marL="749808" lvl="1" indent="-457200">
              <a:buClr>
                <a:schemeClr val="tx2"/>
              </a:buClr>
              <a:buSzPct val="100000"/>
              <a:buFont typeface="+mj-lt"/>
              <a:buAutoNum type="arabicPeriod"/>
            </a:pPr>
            <a:r>
              <a:rPr lang="en-US" b="1" dirty="0"/>
              <a:t>UPDATE</a:t>
            </a:r>
            <a:r>
              <a:rPr lang="en-US" dirty="0"/>
              <a:t> – Updating data in tables in database</a:t>
            </a:r>
          </a:p>
          <a:p>
            <a:pPr marL="749808" lvl="1" indent="-457200">
              <a:buClr>
                <a:schemeClr val="tx2"/>
              </a:buClr>
              <a:buSzPct val="100000"/>
              <a:buFont typeface="+mj-lt"/>
              <a:buAutoNum type="arabicPeriod"/>
            </a:pPr>
            <a:r>
              <a:rPr lang="en-US" b="1" dirty="0"/>
              <a:t>DELETE</a:t>
            </a:r>
            <a:r>
              <a:rPr lang="en-US" dirty="0"/>
              <a:t> – </a:t>
            </a:r>
            <a:r>
              <a:rPr lang="id-ID" dirty="0"/>
              <a:t>Deleting data from tables in database</a:t>
            </a:r>
            <a:endParaRPr lang="en-US" dirty="0"/>
          </a:p>
          <a:p>
            <a:pPr marL="749808" lvl="1" indent="-457200">
              <a:buClr>
                <a:schemeClr val="tx2"/>
              </a:buClr>
              <a:buSzPct val="100000"/>
              <a:buFont typeface="+mj-lt"/>
              <a:buAutoNum type="arabicPeriod"/>
            </a:pPr>
            <a:r>
              <a:rPr lang="en-US" b="1" dirty="0"/>
              <a:t>SELECT</a:t>
            </a:r>
            <a:r>
              <a:rPr lang="en-US" dirty="0"/>
              <a:t> – Extract/display data from tables in database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4253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AA43ED-CFE6-46BB-B6D9-A296BF2A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18" y="1961003"/>
            <a:ext cx="10504461" cy="980502"/>
          </a:xfrm>
        </p:spPr>
        <p:txBody>
          <a:bodyPr>
            <a:noAutofit/>
          </a:bodyPr>
          <a:lstStyle/>
          <a:p>
            <a:r>
              <a:rPr lang="en-US" sz="5400" dirty="0"/>
              <a:t>INSERT, UPDATE and DELETE</a:t>
            </a:r>
            <a:endParaRPr lang="id-ID" sz="5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63C115-A5AA-47C2-883E-2F0A86159D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0974A-029A-4DC2-3054-6436DA024D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11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16945" y="3567847"/>
            <a:ext cx="11140974" cy="1743871"/>
          </a:xfrm>
        </p:spPr>
        <p:txBody>
          <a:bodyPr>
            <a:normAutofit/>
          </a:bodyPr>
          <a:lstStyle/>
          <a:p>
            <a:r>
              <a:rPr lang="en-US" sz="2000" dirty="0"/>
              <a:t>If </a:t>
            </a:r>
            <a:r>
              <a:rPr lang="en-US" sz="2000" b="1" dirty="0"/>
              <a:t>data is entered into all columns </a:t>
            </a:r>
            <a:r>
              <a:rPr lang="en-US" sz="2000" dirty="0"/>
              <a:t>(fields) of a table, then </a:t>
            </a:r>
            <a:r>
              <a:rPr lang="en-US" sz="2000" b="1" dirty="0"/>
              <a:t>there is no need to mention the name of the column</a:t>
            </a:r>
            <a:r>
              <a:rPr lang="en-US" sz="2000" dirty="0"/>
              <a:t>, but </a:t>
            </a:r>
            <a:r>
              <a:rPr lang="en-US" sz="2000" b="1" dirty="0"/>
              <a:t>the entries must be in sequential order</a:t>
            </a:r>
          </a:p>
          <a:p>
            <a:r>
              <a:rPr lang="en-US" sz="2000" dirty="0"/>
              <a:t>If </a:t>
            </a:r>
            <a:r>
              <a:rPr lang="en-US" sz="2000" b="1" dirty="0"/>
              <a:t>data is entered into a certain column </a:t>
            </a:r>
            <a:r>
              <a:rPr lang="en-US" sz="2000" dirty="0"/>
              <a:t>(field), </a:t>
            </a:r>
            <a:r>
              <a:rPr lang="en-US" sz="2000" b="1" dirty="0"/>
              <a:t>the column name must be stated</a:t>
            </a:r>
            <a:r>
              <a:rPr lang="en-US" sz="2000" dirty="0"/>
              <a:t>.</a:t>
            </a:r>
            <a:endParaRPr lang="en-US" sz="2000" dirty="0">
              <a:latin typeface="Calibri (Body)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7A4A95-E0E1-42B7-BE29-7C34927670BB}"/>
              </a:ext>
            </a:extLst>
          </p:cNvPr>
          <p:cNvSpPr/>
          <p:nvPr/>
        </p:nvSpPr>
        <p:spPr>
          <a:xfrm>
            <a:off x="1534422" y="2520713"/>
            <a:ext cx="6634218" cy="769441"/>
          </a:xfrm>
          <a:prstGeom prst="rect">
            <a:avLst/>
          </a:prstGeom>
          <a:ln w="12700">
            <a:solidFill>
              <a:schemeClr val="tx2">
                <a:lumMod val="75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2200" b="1" dirty="0"/>
              <a:t>INSERT INTO </a:t>
            </a:r>
            <a:r>
              <a:rPr lang="en-US" sz="2200" b="1" dirty="0" err="1"/>
              <a:t>table_name</a:t>
            </a:r>
            <a:r>
              <a:rPr lang="en-US" sz="2200" b="1" dirty="0"/>
              <a:t> [column_1,…,</a:t>
            </a:r>
            <a:r>
              <a:rPr lang="en-US" sz="2200" b="1" dirty="0" err="1"/>
              <a:t>column_n</a:t>
            </a:r>
            <a:r>
              <a:rPr lang="en-US" sz="2200" b="1" dirty="0"/>
              <a:t>]</a:t>
            </a:r>
          </a:p>
          <a:p>
            <a:r>
              <a:rPr lang="en-US" sz="2200" b="1" dirty="0"/>
              <a:t>VALUES (value_column_1_,…,</a:t>
            </a:r>
            <a:r>
              <a:rPr lang="en-US" sz="2200" b="1" dirty="0" err="1"/>
              <a:t>value_column_n</a:t>
            </a:r>
            <a:r>
              <a:rPr lang="en-US" sz="2200" b="1" dirty="0"/>
              <a:t>)</a:t>
            </a:r>
            <a:endParaRPr lang="en-US" sz="2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4AC6FC-5D0F-4126-8D1C-D39D29D845A0}"/>
              </a:ext>
            </a:extLst>
          </p:cNvPr>
          <p:cNvSpPr txBox="1"/>
          <p:nvPr/>
        </p:nvSpPr>
        <p:spPr>
          <a:xfrm>
            <a:off x="416945" y="2520713"/>
            <a:ext cx="9592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Syntax: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24AAE4-6658-4349-9EA0-9172A72D1019}"/>
              </a:ext>
            </a:extLst>
          </p:cNvPr>
          <p:cNvSpPr txBox="1">
            <a:spLocks/>
          </p:cNvSpPr>
          <p:nvPr/>
        </p:nvSpPr>
        <p:spPr>
          <a:xfrm>
            <a:off x="622454" y="2031338"/>
            <a:ext cx="6769864" cy="369332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Used to </a:t>
            </a:r>
            <a:r>
              <a:rPr lang="en-US" b="1" dirty="0"/>
              <a:t>ADD </a:t>
            </a:r>
            <a:r>
              <a:rPr lang="en-US" dirty="0"/>
              <a:t>new data</a:t>
            </a:r>
          </a:p>
        </p:txBody>
      </p:sp>
    </p:spTree>
    <p:extLst>
      <p:ext uri="{BB962C8B-B14F-4D97-AF65-F5344CB8AC3E}">
        <p14:creationId xmlns:p14="http://schemas.microsoft.com/office/powerpoint/2010/main" val="4277221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599" y="1242701"/>
            <a:ext cx="11578802" cy="796948"/>
          </a:xfrm>
        </p:spPr>
        <p:txBody>
          <a:bodyPr/>
          <a:lstStyle/>
          <a:p>
            <a:r>
              <a:rPr lang="en-US" dirty="0"/>
              <a:t>INSERT EXAMPLE</a:t>
            </a:r>
            <a:r>
              <a:rPr lang="en-US" sz="2000" dirty="0"/>
              <a:t>(1/2)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E14F7E-7AFE-4797-8516-71BEE2950DCA}"/>
              </a:ext>
            </a:extLst>
          </p:cNvPr>
          <p:cNvSpPr txBox="1"/>
          <p:nvPr/>
        </p:nvSpPr>
        <p:spPr>
          <a:xfrm>
            <a:off x="492087" y="2059383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a “Customer” table 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CE1121-5024-4297-A6B3-3349174CCBE4}"/>
              </a:ext>
            </a:extLst>
          </p:cNvPr>
          <p:cNvSpPr txBox="1"/>
          <p:nvPr/>
        </p:nvSpPr>
        <p:spPr>
          <a:xfrm>
            <a:off x="562397" y="3267146"/>
            <a:ext cx="1013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a new data is added in Customer table, then we can use this syntax: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DB3D2B-AE73-4397-98DA-FAC659DA3B62}"/>
              </a:ext>
            </a:extLst>
          </p:cNvPr>
          <p:cNvSpPr txBox="1"/>
          <p:nvPr/>
        </p:nvSpPr>
        <p:spPr>
          <a:xfrm>
            <a:off x="601239" y="3682878"/>
            <a:ext cx="8440019" cy="369332"/>
          </a:xfrm>
          <a:prstGeom prst="rect">
            <a:avLst/>
          </a:prstGeom>
          <a:noFill/>
          <a:ln w="25400">
            <a:solidFill>
              <a:schemeClr val="tx2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E0E66"/>
                </a:solidFill>
              </a:rPr>
              <a:t>INSERT INTO </a:t>
            </a:r>
            <a:r>
              <a:rPr lang="en-US" dirty="0"/>
              <a:t>CUSTOMER </a:t>
            </a:r>
            <a:r>
              <a:rPr lang="en-US" b="1" dirty="0">
                <a:solidFill>
                  <a:srgbClr val="5E0E66"/>
                </a:solidFill>
              </a:rPr>
              <a:t>VALUES</a:t>
            </a:r>
            <a:r>
              <a:rPr lang="en-US" dirty="0"/>
              <a:t> (1, 'Amalia','Yutika',28);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06708-062D-1346-D1FD-510A48F9A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83" y="2466893"/>
            <a:ext cx="8368852" cy="753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D14D9-1F30-02DF-80CA-AC5C11D9C5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0"/>
          <a:stretch/>
        </p:blipFill>
        <p:spPr>
          <a:xfrm>
            <a:off x="668197" y="4340721"/>
            <a:ext cx="7386741" cy="107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0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 EXAMPLE</a:t>
            </a:r>
            <a:r>
              <a:rPr lang="en-US" sz="1800" dirty="0"/>
              <a:t>(2/2)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1BDDA-8E08-43C2-AE45-F1C051B39514}"/>
              </a:ext>
            </a:extLst>
          </p:cNvPr>
          <p:cNvSpPr txBox="1"/>
          <p:nvPr/>
        </p:nvSpPr>
        <p:spPr>
          <a:xfrm>
            <a:off x="510964" y="2085207"/>
            <a:ext cx="8426276" cy="369332"/>
          </a:xfrm>
          <a:prstGeom prst="rect">
            <a:avLst/>
          </a:prstGeom>
          <a:noFill/>
          <a:ln w="25400">
            <a:solidFill>
              <a:schemeClr val="tx2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E0E66"/>
                </a:solidFill>
              </a:rPr>
              <a:t>INSERT INTO </a:t>
            </a:r>
            <a:r>
              <a:rPr lang="en-US" dirty="0"/>
              <a:t>CUSTOMER </a:t>
            </a:r>
            <a:r>
              <a:rPr lang="en-US" b="1" dirty="0">
                <a:solidFill>
                  <a:srgbClr val="5E0E66"/>
                </a:solidFill>
              </a:rPr>
              <a:t>VALUES</a:t>
            </a:r>
            <a:r>
              <a:rPr lang="en-US" dirty="0"/>
              <a:t> (2, 'Hariyanto','Hendy',29);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A3B84-DD2B-446D-A030-910AF3F35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64" y="2699226"/>
            <a:ext cx="8426276" cy="155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6213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4|0.9|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</TotalTime>
  <Words>1513</Words>
  <Application>Microsoft Office PowerPoint</Application>
  <PresentationFormat>Widescreen</PresentationFormat>
  <Paragraphs>231</Paragraphs>
  <Slides>39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Arial</vt:lpstr>
      <vt:lpstr>Book Antiqua</vt:lpstr>
      <vt:lpstr>Calibri</vt:lpstr>
      <vt:lpstr>Calibri (Body)</vt:lpstr>
      <vt:lpstr>Calibri Light</vt:lpstr>
      <vt:lpstr>Courier New</vt:lpstr>
      <vt:lpstr>Myriad Arabic</vt:lpstr>
      <vt:lpstr>Myriad Pro</vt:lpstr>
      <vt:lpstr>Raleway</vt:lpstr>
      <vt:lpstr>Raleway ExtraBold</vt:lpstr>
      <vt:lpstr>Raleway SemiBold</vt:lpstr>
      <vt:lpstr>Verdana</vt:lpstr>
      <vt:lpstr>Wingdings</vt:lpstr>
      <vt:lpstr>Wingdings 2</vt:lpstr>
      <vt:lpstr>Office Theme</vt:lpstr>
      <vt:lpstr>PowerPoint Presentation</vt:lpstr>
      <vt:lpstr>Data Manipulation Language (DML)</vt:lpstr>
      <vt:lpstr>Outline</vt:lpstr>
      <vt:lpstr>Lecture Objectives</vt:lpstr>
      <vt:lpstr>Data Manipulation Language</vt:lpstr>
      <vt:lpstr>INSERT, UPDATE and DELETE</vt:lpstr>
      <vt:lpstr>INSERT</vt:lpstr>
      <vt:lpstr>INSERT EXAMPLE(1/2)</vt:lpstr>
      <vt:lpstr>INSERT EXAMPLE(2/2)</vt:lpstr>
      <vt:lpstr>UPDATE</vt:lpstr>
      <vt:lpstr>UPDATE EXAMPLE</vt:lpstr>
      <vt:lpstr>DELETE</vt:lpstr>
      <vt:lpstr>DELETE EXAMPLE</vt:lpstr>
      <vt:lpstr>SQL SELECT</vt:lpstr>
      <vt:lpstr>SQL SELECT</vt:lpstr>
      <vt:lpstr>SELECT statement</vt:lpstr>
      <vt:lpstr>SELECT Example</vt:lpstr>
      <vt:lpstr>WHERE clause</vt:lpstr>
      <vt:lpstr>Example of using WHERE Clause</vt:lpstr>
      <vt:lpstr>WHERE Clause for Data Filter</vt:lpstr>
      <vt:lpstr>Operators in WHERE Clause</vt:lpstr>
      <vt:lpstr>Example of Comparison Operation</vt:lpstr>
      <vt:lpstr>LIKE (Pattern Comparing)</vt:lpstr>
      <vt:lpstr>Example of LIKE (Pattern Comparing)</vt:lpstr>
      <vt:lpstr>Example of Another Pattern Comparing</vt:lpstr>
      <vt:lpstr>IN or NOT IN (1/3)</vt:lpstr>
      <vt:lpstr>IN or NOT IN (2/3)</vt:lpstr>
      <vt:lpstr>IN or NOT IN (3/3)</vt:lpstr>
      <vt:lpstr>Aggregation Functions (1/2)</vt:lpstr>
      <vt:lpstr>Aggregation Functions (2/2)</vt:lpstr>
      <vt:lpstr>GROUP BY dan HAVING</vt:lpstr>
      <vt:lpstr>Example of GROUP BY</vt:lpstr>
      <vt:lpstr>Example of using the HAVING clause</vt:lpstr>
      <vt:lpstr>ORDER BY clause</vt:lpstr>
      <vt:lpstr>JOIN Clause &lt;table&gt;</vt:lpstr>
      <vt:lpstr>Example of JOIN</vt:lpstr>
      <vt:lpstr>If there is the same column name</vt:lpstr>
      <vt:lpstr>Example JOIN 2</vt:lpstr>
      <vt:lpstr>- THANK YOU 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1994201912088@staff.integra.its.ac.id</dc:creator>
  <cp:lastModifiedBy>Kelas 101</cp:lastModifiedBy>
  <cp:revision>162</cp:revision>
  <dcterms:created xsi:type="dcterms:W3CDTF">2020-11-10T15:47:56Z</dcterms:created>
  <dcterms:modified xsi:type="dcterms:W3CDTF">2023-10-16T01:33:13Z</dcterms:modified>
</cp:coreProperties>
</file>